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4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7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9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2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22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3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2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7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28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29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notesMasterIdLst>
    <p:notesMasterId r:id="rId32"/>
  </p:notesMasterIdLst>
  <p:sldIdLst>
    <p:sldId id="256" r:id="rId2"/>
    <p:sldId id="267" r:id="rId3"/>
    <p:sldId id="268" r:id="rId4"/>
    <p:sldId id="257" r:id="rId5"/>
    <p:sldId id="258" r:id="rId6"/>
    <p:sldId id="259" r:id="rId7"/>
    <p:sldId id="284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61" r:id="rId16"/>
    <p:sldId id="262" r:id="rId17"/>
    <p:sldId id="277" r:id="rId18"/>
    <p:sldId id="278" r:id="rId19"/>
    <p:sldId id="279" r:id="rId20"/>
    <p:sldId id="275" r:id="rId21"/>
    <p:sldId id="276" r:id="rId22"/>
    <p:sldId id="283" r:id="rId23"/>
    <p:sldId id="263" r:id="rId24"/>
    <p:sldId id="288" r:id="rId25"/>
    <p:sldId id="280" r:id="rId26"/>
    <p:sldId id="282" r:id="rId27"/>
    <p:sldId id="287" r:id="rId28"/>
    <p:sldId id="264" r:id="rId29"/>
    <p:sldId id="265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6" autoAdjust="0"/>
    <p:restoredTop sz="93225" autoAdjust="0"/>
  </p:normalViewPr>
  <p:slideViewPr>
    <p:cSldViewPr snapToGrid="0">
      <p:cViewPr varScale="1">
        <p:scale>
          <a:sx n="109" d="100"/>
          <a:sy n="109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62" b="0" i="0" u="none" strike="noStrike" baseline="0" dirty="0" smtClean="0">
                <a:effectLst/>
              </a:rPr>
              <a:t>Chiffre d’affaires </a:t>
            </a:r>
            <a:r>
              <a:rPr lang="fr-FR" baseline="0" dirty="0" smtClean="0"/>
              <a:t>au 06/16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3770819373503"/>
          <c:y val="0.0987095470223216"/>
          <c:w val="0.853489790432016"/>
          <c:h val="0.544743548054626"/>
        </c:manualLayout>
      </c:layout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Montant</c:v>
                </c:pt>
              </c:strCache>
            </c:strRef>
          </c:tx>
          <c:spPr>
            <a:ln w="28575" cap="flat">
              <a:gradFill>
                <a:gsLst>
                  <a:gs pos="0">
                    <a:srgbClr val="00B050">
                      <a:lumMod val="85000"/>
                      <a:lumOff val="15000"/>
                    </a:srgbClr>
                  </a:gs>
                  <a:gs pos="89000">
                    <a:srgbClr val="86F131"/>
                  </a:gs>
                  <a:gs pos="96000">
                    <a:srgbClr val="FFC000"/>
                  </a:gs>
                  <a:gs pos="100000">
                    <a:srgbClr val="C00000"/>
                  </a:gs>
                </a:gsLst>
                <a:lin ang="5400000" scaled="1"/>
              </a:gradFill>
              <a:round/>
            </a:ln>
            <a:effectLst/>
          </c:spPr>
          <c:marker>
            <c:symbol val="diamond"/>
            <c:size val="11"/>
            <c:spPr>
              <a:solidFill>
                <a:srgbClr val="00B0F0">
                  <a:alpha val="65000"/>
                </a:srgbClr>
              </a:solidFill>
              <a:ln w="9525">
                <a:solidFill>
                  <a:schemeClr val="bg1"/>
                </a:solidFill>
              </a:ln>
              <a:effectLst/>
            </c:spPr>
          </c:marker>
          <c:cat>
            <c:strRef>
              <c:f>Feuil1!$A$2:$A$11</c:f>
              <c:strCache>
                <c:ptCount val="10"/>
                <c:pt idx="0">
                  <c:v>07/16  Mise en Production</c:v>
                </c:pt>
                <c:pt idx="1">
                  <c:v>11/16 - Appli mobile</c:v>
                </c:pt>
                <c:pt idx="2">
                  <c:v>03/17 - Android, Apple TV</c:v>
                </c:pt>
                <c:pt idx="3">
                  <c:v>07/17 - 1 Ans, Introduction Formule Enterprise</c:v>
                </c:pt>
                <c:pt idx="4">
                  <c:v>12/17 - Support 4K/UHD H.265</c:v>
                </c:pt>
                <c:pt idx="5">
                  <c:v>12/17 - Support 360°</c:v>
                </c:pt>
                <c:pt idx="6">
                  <c:v>07/18 - 2 Ans, Technologies VR</c:v>
                </c:pt>
                <c:pt idx="7">
                  <c:v>12/17 - Marketing de masse</c:v>
                </c:pt>
                <c:pt idx="8">
                  <c:v>12/17 - Live/Stream Transcoding</c:v>
                </c:pt>
                <c:pt idx="9">
                  <c:v>07/19 - 3Ans</c:v>
                </c:pt>
              </c:strCache>
            </c:strRef>
          </c:cat>
          <c:val>
            <c:numRef>
              <c:f>Feuil1!$B$2:$B$11</c:f>
              <c:numCache>
                <c:formatCode>General</c:formatCode>
                <c:ptCount val="10"/>
                <c:pt idx="0">
                  <c:v>0.0</c:v>
                </c:pt>
                <c:pt idx="1">
                  <c:v>15000.0</c:v>
                </c:pt>
                <c:pt idx="2">
                  <c:v>22000.0</c:v>
                </c:pt>
                <c:pt idx="3">
                  <c:v>55081.0</c:v>
                </c:pt>
                <c:pt idx="4">
                  <c:v>100000.0</c:v>
                </c:pt>
                <c:pt idx="5">
                  <c:v>115000.0</c:v>
                </c:pt>
                <c:pt idx="6">
                  <c:v>165243.0</c:v>
                </c:pt>
                <c:pt idx="7">
                  <c:v>220000.0</c:v>
                </c:pt>
                <c:pt idx="8">
                  <c:v>350000.0</c:v>
                </c:pt>
                <c:pt idx="9">
                  <c:v>440648.0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0959248"/>
        <c:axId val="2141126160"/>
      </c:lineChart>
      <c:catAx>
        <c:axId val="21409592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1380000" spcFirstLastPara="1" vertOverflow="ellipsis" wrap="square" anchor="b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41126160"/>
        <c:crosses val="autoZero"/>
        <c:auto val="1"/>
        <c:lblAlgn val="ctr"/>
        <c:lblOffset val="100"/>
        <c:noMultiLvlLbl val="0"/>
      </c:catAx>
      <c:valAx>
        <c:axId val="2141126160"/>
        <c:scaling>
          <c:orientation val="minMax"/>
          <c:max val="450000.0"/>
        </c:scaling>
        <c:delete val="0"/>
        <c:axPos val="l"/>
        <c:majorGridlines>
          <c:spPr>
            <a:ln w="127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4095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 rot="1020000"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AF6B4C-D9E0-3C4F-A292-812EDB0D9A29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</dgm:pt>
    <dgm:pt modelId="{34BCC9E5-F584-FA4D-8E6A-D2232615AF00}">
      <dgm:prSet phldrT="[Texte]" custT="1"/>
      <dgm:spPr/>
      <dgm:t>
        <a:bodyPr/>
        <a:lstStyle/>
        <a:p>
          <a:r>
            <a:rPr lang="fr-FR" sz="2800" dirty="0" smtClean="0"/>
            <a:t>07/16</a:t>
          </a:r>
          <a:endParaRPr lang="fr-FR" sz="2800" dirty="0"/>
        </a:p>
      </dgm:t>
    </dgm:pt>
    <dgm:pt modelId="{05042AF1-56D6-DA49-BC89-939B1F622758}" type="parTrans" cxnId="{4F07A642-31D2-2641-82A7-1710416BC8E2}">
      <dgm:prSet/>
      <dgm:spPr/>
      <dgm:t>
        <a:bodyPr/>
        <a:lstStyle/>
        <a:p>
          <a:endParaRPr lang="fr-FR"/>
        </a:p>
      </dgm:t>
    </dgm:pt>
    <dgm:pt modelId="{FC88C650-08E8-854F-BF4F-B9F38CD86260}" type="sibTrans" cxnId="{4F07A642-31D2-2641-82A7-1710416BC8E2}">
      <dgm:prSet/>
      <dgm:spPr/>
      <dgm:t>
        <a:bodyPr/>
        <a:lstStyle/>
        <a:p>
          <a:endParaRPr lang="fr-FR"/>
        </a:p>
      </dgm:t>
    </dgm:pt>
    <dgm:pt modelId="{8C81A00E-ED1E-074E-87B5-9A3645022752}">
      <dgm:prSet phldrT="[Texte]" custT="1"/>
      <dgm:spPr/>
      <dgm:t>
        <a:bodyPr/>
        <a:lstStyle/>
        <a:p>
          <a:r>
            <a:rPr lang="fr-FR" sz="2800" dirty="0" smtClean="0"/>
            <a:t>11/16</a:t>
          </a:r>
          <a:endParaRPr lang="fr-FR" sz="2800" dirty="0"/>
        </a:p>
      </dgm:t>
    </dgm:pt>
    <dgm:pt modelId="{05B13A4B-4D73-BB4C-9794-44454004DCDB}" type="parTrans" cxnId="{C618C2BA-FCB6-F84E-81E1-F20D37A91E11}">
      <dgm:prSet/>
      <dgm:spPr/>
      <dgm:t>
        <a:bodyPr/>
        <a:lstStyle/>
        <a:p>
          <a:endParaRPr lang="fr-FR"/>
        </a:p>
      </dgm:t>
    </dgm:pt>
    <dgm:pt modelId="{FC6B5788-21B9-A44A-AD84-55DA78A3E694}" type="sibTrans" cxnId="{C618C2BA-FCB6-F84E-81E1-F20D37A91E11}">
      <dgm:prSet/>
      <dgm:spPr/>
      <dgm:t>
        <a:bodyPr/>
        <a:lstStyle/>
        <a:p>
          <a:endParaRPr lang="fr-FR"/>
        </a:p>
      </dgm:t>
    </dgm:pt>
    <dgm:pt modelId="{46B20576-ED31-C846-960E-2CB606FE0D55}">
      <dgm:prSet phldrT="[Texte]" custT="1"/>
      <dgm:spPr/>
      <dgm:t>
        <a:bodyPr/>
        <a:lstStyle/>
        <a:p>
          <a:r>
            <a:rPr lang="fr-FR" sz="2800" dirty="0" smtClean="0"/>
            <a:t>03/17</a:t>
          </a:r>
          <a:endParaRPr lang="fr-FR" sz="2800" dirty="0"/>
        </a:p>
      </dgm:t>
    </dgm:pt>
    <dgm:pt modelId="{23560B29-9881-A349-9C67-31E475D7629E}" type="parTrans" cxnId="{8EFC0CDE-022D-0040-A424-CC886F72877E}">
      <dgm:prSet/>
      <dgm:spPr/>
      <dgm:t>
        <a:bodyPr/>
        <a:lstStyle/>
        <a:p>
          <a:endParaRPr lang="fr-FR"/>
        </a:p>
      </dgm:t>
    </dgm:pt>
    <dgm:pt modelId="{2644A6A2-7960-E142-B428-F87EFFD22A43}" type="sibTrans" cxnId="{8EFC0CDE-022D-0040-A424-CC886F72877E}">
      <dgm:prSet/>
      <dgm:spPr/>
      <dgm:t>
        <a:bodyPr/>
        <a:lstStyle/>
        <a:p>
          <a:endParaRPr lang="fr-FR"/>
        </a:p>
      </dgm:t>
    </dgm:pt>
    <dgm:pt modelId="{FFBE7DED-FC5B-194D-A924-816E6B389007}" type="pres">
      <dgm:prSet presAssocID="{30AF6B4C-D9E0-3C4F-A292-812EDB0D9A29}" presName="linearFlow" presStyleCnt="0">
        <dgm:presLayoutVars>
          <dgm:dir/>
          <dgm:animLvl val="lvl"/>
          <dgm:resizeHandles val="exact"/>
        </dgm:presLayoutVars>
      </dgm:prSet>
      <dgm:spPr/>
    </dgm:pt>
    <dgm:pt modelId="{50056B76-C33D-6047-A6C2-7BAD6831AA0F}" type="pres">
      <dgm:prSet presAssocID="{34BCC9E5-F584-FA4D-8E6A-D2232615AF00}" presName="composite" presStyleCnt="0"/>
      <dgm:spPr/>
    </dgm:pt>
    <dgm:pt modelId="{600AC395-F734-5F44-9116-A5921F69284E}" type="pres">
      <dgm:prSet presAssocID="{34BCC9E5-F584-FA4D-8E6A-D2232615AF00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1AAB16-D5F7-2840-9282-8F8D514D2C1E}" type="pres">
      <dgm:prSet presAssocID="{34BCC9E5-F584-FA4D-8E6A-D2232615AF00}" presName="descendantText" presStyleLbl="alignAcc1" presStyleIdx="0" presStyleCnt="3">
        <dgm:presLayoutVars>
          <dgm:bulletEnabled val="1"/>
        </dgm:presLayoutVars>
      </dgm:prSet>
      <dgm:spPr/>
    </dgm:pt>
    <dgm:pt modelId="{65F11666-60DF-2548-9572-04FD6D464718}" type="pres">
      <dgm:prSet presAssocID="{FC88C650-08E8-854F-BF4F-B9F38CD86260}" presName="sp" presStyleCnt="0"/>
      <dgm:spPr/>
    </dgm:pt>
    <dgm:pt modelId="{AC2F19F6-A914-7940-90CC-42ED795AAEA9}" type="pres">
      <dgm:prSet presAssocID="{8C81A00E-ED1E-074E-87B5-9A3645022752}" presName="composite" presStyleCnt="0"/>
      <dgm:spPr/>
    </dgm:pt>
    <dgm:pt modelId="{FBD4C911-986F-4C40-B107-7328A8F430E4}" type="pres">
      <dgm:prSet presAssocID="{8C81A00E-ED1E-074E-87B5-9A364502275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7F635FA-9FBE-B74B-B2F3-1346FFEE4167}" type="pres">
      <dgm:prSet presAssocID="{8C81A00E-ED1E-074E-87B5-9A3645022752}" presName="descendantText" presStyleLbl="alignAcc1" presStyleIdx="1" presStyleCnt="3">
        <dgm:presLayoutVars>
          <dgm:bulletEnabled val="1"/>
        </dgm:presLayoutVars>
      </dgm:prSet>
      <dgm:spPr/>
    </dgm:pt>
    <dgm:pt modelId="{48BF90D0-B376-3149-A7C0-F671D5F8FEFF}" type="pres">
      <dgm:prSet presAssocID="{FC6B5788-21B9-A44A-AD84-55DA78A3E694}" presName="sp" presStyleCnt="0"/>
      <dgm:spPr/>
    </dgm:pt>
    <dgm:pt modelId="{3186FCC0-7A55-9D4B-A61C-F1D19A0010FD}" type="pres">
      <dgm:prSet presAssocID="{46B20576-ED31-C846-960E-2CB606FE0D55}" presName="composite" presStyleCnt="0"/>
      <dgm:spPr/>
    </dgm:pt>
    <dgm:pt modelId="{EBD515DE-EB2E-6D43-BB86-1CE117CA257C}" type="pres">
      <dgm:prSet presAssocID="{46B20576-ED31-C846-960E-2CB606FE0D5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A88267C-41DA-C341-B140-A7DE68CA18F1}" type="pres">
      <dgm:prSet presAssocID="{46B20576-ED31-C846-960E-2CB606FE0D5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7F6B27F-C2A5-C346-8E97-D685937AD120}" type="presOf" srcId="{34BCC9E5-F584-FA4D-8E6A-D2232615AF00}" destId="{600AC395-F734-5F44-9116-A5921F69284E}" srcOrd="0" destOrd="0" presId="urn:microsoft.com/office/officeart/2005/8/layout/chevron2"/>
    <dgm:cxn modelId="{13DD102D-DD9D-5C4D-BB99-F01A23D76B13}" type="presOf" srcId="{30AF6B4C-D9E0-3C4F-A292-812EDB0D9A29}" destId="{FFBE7DED-FC5B-194D-A924-816E6B389007}" srcOrd="0" destOrd="0" presId="urn:microsoft.com/office/officeart/2005/8/layout/chevron2"/>
    <dgm:cxn modelId="{FB1AB6DD-58A8-1848-8269-93AEE0B0CC53}" type="presOf" srcId="{8C81A00E-ED1E-074E-87B5-9A3645022752}" destId="{FBD4C911-986F-4C40-B107-7328A8F430E4}" srcOrd="0" destOrd="0" presId="urn:microsoft.com/office/officeart/2005/8/layout/chevron2"/>
    <dgm:cxn modelId="{75C36099-3AA9-BB4C-A2D1-CAF4AE2CDAA2}" type="presOf" srcId="{46B20576-ED31-C846-960E-2CB606FE0D55}" destId="{EBD515DE-EB2E-6D43-BB86-1CE117CA257C}" srcOrd="0" destOrd="0" presId="urn:microsoft.com/office/officeart/2005/8/layout/chevron2"/>
    <dgm:cxn modelId="{8EFC0CDE-022D-0040-A424-CC886F72877E}" srcId="{30AF6B4C-D9E0-3C4F-A292-812EDB0D9A29}" destId="{46B20576-ED31-C846-960E-2CB606FE0D55}" srcOrd="2" destOrd="0" parTransId="{23560B29-9881-A349-9C67-31E475D7629E}" sibTransId="{2644A6A2-7960-E142-B428-F87EFFD22A43}"/>
    <dgm:cxn modelId="{C618C2BA-FCB6-F84E-81E1-F20D37A91E11}" srcId="{30AF6B4C-D9E0-3C4F-A292-812EDB0D9A29}" destId="{8C81A00E-ED1E-074E-87B5-9A3645022752}" srcOrd="1" destOrd="0" parTransId="{05B13A4B-4D73-BB4C-9794-44454004DCDB}" sibTransId="{FC6B5788-21B9-A44A-AD84-55DA78A3E694}"/>
    <dgm:cxn modelId="{4F07A642-31D2-2641-82A7-1710416BC8E2}" srcId="{30AF6B4C-D9E0-3C4F-A292-812EDB0D9A29}" destId="{34BCC9E5-F584-FA4D-8E6A-D2232615AF00}" srcOrd="0" destOrd="0" parTransId="{05042AF1-56D6-DA49-BC89-939B1F622758}" sibTransId="{FC88C650-08E8-854F-BF4F-B9F38CD86260}"/>
    <dgm:cxn modelId="{6126F5A3-9F3A-6549-B636-5675B53646B5}" type="presParOf" srcId="{FFBE7DED-FC5B-194D-A924-816E6B389007}" destId="{50056B76-C33D-6047-A6C2-7BAD6831AA0F}" srcOrd="0" destOrd="0" presId="urn:microsoft.com/office/officeart/2005/8/layout/chevron2"/>
    <dgm:cxn modelId="{4DE5A90B-CE6B-BE48-BE0F-96171C005216}" type="presParOf" srcId="{50056B76-C33D-6047-A6C2-7BAD6831AA0F}" destId="{600AC395-F734-5F44-9116-A5921F69284E}" srcOrd="0" destOrd="0" presId="urn:microsoft.com/office/officeart/2005/8/layout/chevron2"/>
    <dgm:cxn modelId="{F2658762-5C8C-DB45-92B8-0E612265465E}" type="presParOf" srcId="{50056B76-C33D-6047-A6C2-7BAD6831AA0F}" destId="{4F1AAB16-D5F7-2840-9282-8F8D514D2C1E}" srcOrd="1" destOrd="0" presId="urn:microsoft.com/office/officeart/2005/8/layout/chevron2"/>
    <dgm:cxn modelId="{44E1EF8B-1726-9446-9B2A-9EFCA4FF180B}" type="presParOf" srcId="{FFBE7DED-FC5B-194D-A924-816E6B389007}" destId="{65F11666-60DF-2548-9572-04FD6D464718}" srcOrd="1" destOrd="0" presId="urn:microsoft.com/office/officeart/2005/8/layout/chevron2"/>
    <dgm:cxn modelId="{AB8BF1E9-AD60-164D-A484-9282A57899A8}" type="presParOf" srcId="{FFBE7DED-FC5B-194D-A924-816E6B389007}" destId="{AC2F19F6-A914-7940-90CC-42ED795AAEA9}" srcOrd="2" destOrd="0" presId="urn:microsoft.com/office/officeart/2005/8/layout/chevron2"/>
    <dgm:cxn modelId="{8F7BB9F9-E532-B04F-AA55-5536627A528A}" type="presParOf" srcId="{AC2F19F6-A914-7940-90CC-42ED795AAEA9}" destId="{FBD4C911-986F-4C40-B107-7328A8F430E4}" srcOrd="0" destOrd="0" presId="urn:microsoft.com/office/officeart/2005/8/layout/chevron2"/>
    <dgm:cxn modelId="{766E1DE7-99D0-B841-A963-A927AA24AA8C}" type="presParOf" srcId="{AC2F19F6-A914-7940-90CC-42ED795AAEA9}" destId="{E7F635FA-9FBE-B74B-B2F3-1346FFEE4167}" srcOrd="1" destOrd="0" presId="urn:microsoft.com/office/officeart/2005/8/layout/chevron2"/>
    <dgm:cxn modelId="{8FFEDCE9-6052-8842-B46C-5688D0B5526C}" type="presParOf" srcId="{FFBE7DED-FC5B-194D-A924-816E6B389007}" destId="{48BF90D0-B376-3149-A7C0-F671D5F8FEFF}" srcOrd="3" destOrd="0" presId="urn:microsoft.com/office/officeart/2005/8/layout/chevron2"/>
    <dgm:cxn modelId="{9452648E-2429-9C4C-935E-F5E7A6C59CE0}" type="presParOf" srcId="{FFBE7DED-FC5B-194D-A924-816E6B389007}" destId="{3186FCC0-7A55-9D4B-A61C-F1D19A0010FD}" srcOrd="4" destOrd="0" presId="urn:microsoft.com/office/officeart/2005/8/layout/chevron2"/>
    <dgm:cxn modelId="{47EC8502-D978-534E-98B7-AAB1C14812A0}" type="presParOf" srcId="{3186FCC0-7A55-9D4B-A61C-F1D19A0010FD}" destId="{EBD515DE-EB2E-6D43-BB86-1CE117CA257C}" srcOrd="0" destOrd="0" presId="urn:microsoft.com/office/officeart/2005/8/layout/chevron2"/>
    <dgm:cxn modelId="{6547C2D8-AEEF-3A45-835C-AD260303B550}" type="presParOf" srcId="{3186FCC0-7A55-9D4B-A61C-F1D19A0010FD}" destId="{AA88267C-41DA-C341-B140-A7DE68CA18F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AC395-F734-5F44-9116-A5921F69284E}">
      <dsp:nvSpPr>
        <dsp:cNvPr id="0" name=""/>
        <dsp:cNvSpPr/>
      </dsp:nvSpPr>
      <dsp:spPr>
        <a:xfrm rot="5400000">
          <a:off x="-220490" y="221128"/>
          <a:ext cx="1469937" cy="10289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07/16</a:t>
          </a:r>
          <a:endParaRPr lang="fr-FR" sz="2800" kern="1200" dirty="0"/>
        </a:p>
      </dsp:txBody>
      <dsp:txXfrm rot="-5400000">
        <a:off x="1" y="515115"/>
        <a:ext cx="1028956" cy="440981"/>
      </dsp:txXfrm>
    </dsp:sp>
    <dsp:sp modelId="{4F1AAB16-D5F7-2840-9282-8F8D514D2C1E}">
      <dsp:nvSpPr>
        <dsp:cNvPr id="0" name=""/>
        <dsp:cNvSpPr/>
      </dsp:nvSpPr>
      <dsp:spPr>
        <a:xfrm rot="5400000">
          <a:off x="3917237" y="-2887643"/>
          <a:ext cx="955459" cy="6732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4C911-986F-4C40-B107-7328A8F430E4}">
      <dsp:nvSpPr>
        <dsp:cNvPr id="0" name=""/>
        <dsp:cNvSpPr/>
      </dsp:nvSpPr>
      <dsp:spPr>
        <a:xfrm rot="5400000">
          <a:off x="-220490" y="1495156"/>
          <a:ext cx="1469937" cy="10289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11/16</a:t>
          </a:r>
          <a:endParaRPr lang="fr-FR" sz="2800" kern="1200" dirty="0"/>
        </a:p>
      </dsp:txBody>
      <dsp:txXfrm rot="-5400000">
        <a:off x="1" y="1789143"/>
        <a:ext cx="1028956" cy="440981"/>
      </dsp:txXfrm>
    </dsp:sp>
    <dsp:sp modelId="{E7F635FA-9FBE-B74B-B2F3-1346FFEE4167}">
      <dsp:nvSpPr>
        <dsp:cNvPr id="0" name=""/>
        <dsp:cNvSpPr/>
      </dsp:nvSpPr>
      <dsp:spPr>
        <a:xfrm rot="5400000">
          <a:off x="3917237" y="-1613615"/>
          <a:ext cx="955459" cy="6732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515DE-EB2E-6D43-BB86-1CE117CA257C}">
      <dsp:nvSpPr>
        <dsp:cNvPr id="0" name=""/>
        <dsp:cNvSpPr/>
      </dsp:nvSpPr>
      <dsp:spPr>
        <a:xfrm rot="5400000">
          <a:off x="-220490" y="2769183"/>
          <a:ext cx="1469937" cy="102895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smtClean="0"/>
            <a:t>03/17</a:t>
          </a:r>
          <a:endParaRPr lang="fr-FR" sz="2800" kern="1200" dirty="0"/>
        </a:p>
      </dsp:txBody>
      <dsp:txXfrm rot="-5400000">
        <a:off x="1" y="3063170"/>
        <a:ext cx="1028956" cy="440981"/>
      </dsp:txXfrm>
    </dsp:sp>
    <dsp:sp modelId="{AA88267C-41DA-C341-B140-A7DE68CA18F1}">
      <dsp:nvSpPr>
        <dsp:cNvPr id="0" name=""/>
        <dsp:cNvSpPr/>
      </dsp:nvSpPr>
      <dsp:spPr>
        <a:xfrm rot="5400000">
          <a:off x="3917237" y="-339588"/>
          <a:ext cx="955459" cy="6732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DE18A-FAB2-4107-9CB9-E7B6B6E2409E}" type="datetimeFigureOut">
              <a:rPr lang="fr-FR" smtClean="0"/>
              <a:t>22/06/2016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6A7C3-002D-4F12-8D16-274599465F0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61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Antonin ou 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57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69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99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064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26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</a:t>
            </a:r>
            <a:r>
              <a:rPr lang="fr-FR" baseline="0" dirty="0" smtClean="0"/>
              <a:t> = PC / </a:t>
            </a:r>
            <a:r>
              <a:rPr lang="fr-FR" dirty="0" smtClean="0"/>
              <a:t>Mickael = </a:t>
            </a:r>
            <a:r>
              <a:rPr lang="fr-FR" dirty="0" err="1" smtClean="0"/>
              <a:t>Presentation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11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52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61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250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07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67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Antonin</a:t>
            </a:r>
          </a:p>
          <a:p>
            <a:r>
              <a:rPr lang="fr-FR" dirty="0" err="1" smtClean="0"/>
              <a:t>Levee</a:t>
            </a:r>
            <a:r>
              <a:rPr lang="fr-FR" dirty="0" smtClean="0"/>
              <a:t> de</a:t>
            </a:r>
            <a:r>
              <a:rPr lang="fr-FR" baseline="0" dirty="0" smtClean="0"/>
              <a:t> fonds suite à </a:t>
            </a:r>
            <a:r>
              <a:rPr lang="fr-FR" baseline="0" dirty="0" err="1" smtClean="0"/>
              <a:t>presentation</a:t>
            </a:r>
            <a:r>
              <a:rPr lang="fr-FR" baseline="0" dirty="0" smtClean="0"/>
              <a:t> du projet a un ensemble d’</a:t>
            </a:r>
            <a:r>
              <a:rPr lang="fr-FR" baseline="0" dirty="0" err="1" smtClean="0"/>
              <a:t>investissseurs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28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268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882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305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670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172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Quantin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423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050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203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5739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 ou 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20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Antonin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726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4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0556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472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Alvin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456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Mickael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373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Micka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45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Antonin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6A7C3-002D-4F12-8D16-274599465F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13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6475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3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7735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05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29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6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4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6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7F7F7"/>
            </a:gs>
            <a:gs pos="43000">
              <a:schemeClr val="bg1"/>
            </a:gs>
            <a:gs pos="83000">
              <a:schemeClr val="bg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9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  <p:sldLayoutId id="2147483908" r:id="rId15"/>
    <p:sldLayoutId id="214748390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8" Type="http://schemas.openxmlformats.org/officeDocument/2006/relationships/image" Target="../media/image3.png"/><Relationship Id="rId9" Type="http://schemas.openxmlformats.org/officeDocument/2006/relationships/image" Target="../media/image17.pn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Relationship Id="rId7" Type="http://schemas.openxmlformats.org/officeDocument/2006/relationships/image" Target="../media/image3.png"/><Relationship Id="rId8" Type="http://schemas.openxmlformats.org/officeDocument/2006/relationships/image" Target="../media/image18.png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3.png"/><Relationship Id="rId14" Type="http://schemas.openxmlformats.org/officeDocument/2006/relationships/image" Target="../media/image21.png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tags" Target="../tags/tag55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tags" Target="../tags/tag61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3.xml"/><Relationship Id="rId9" Type="http://schemas.openxmlformats.org/officeDocument/2006/relationships/image" Target="../media/image3.png"/><Relationship Id="rId10" Type="http://schemas.openxmlformats.org/officeDocument/2006/relationships/image" Target="../media/image22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4.xml"/><Relationship Id="rId6" Type="http://schemas.openxmlformats.org/officeDocument/2006/relationships/image" Target="../media/image23.tiff"/><Relationship Id="rId7" Type="http://schemas.openxmlformats.org/officeDocument/2006/relationships/image" Target="../media/image3.png"/><Relationship Id="rId1" Type="http://schemas.openxmlformats.org/officeDocument/2006/relationships/tags" Target="../tags/tag62.xml"/><Relationship Id="rId2" Type="http://schemas.openxmlformats.org/officeDocument/2006/relationships/tags" Target="../tags/tag6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.xml"/><Relationship Id="rId12" Type="http://schemas.openxmlformats.org/officeDocument/2006/relationships/diagramColors" Target="../diagrams/colors1.xml"/><Relationship Id="rId13" Type="http://schemas.microsoft.com/office/2007/relationships/diagramDrawing" Target="../diagrams/drawing1.xml"/><Relationship Id="rId14" Type="http://schemas.openxmlformats.org/officeDocument/2006/relationships/image" Target="../media/image3.png"/><Relationship Id="rId1" Type="http://schemas.openxmlformats.org/officeDocument/2006/relationships/tags" Target="../tags/tag65.xml"/><Relationship Id="rId2" Type="http://schemas.openxmlformats.org/officeDocument/2006/relationships/tags" Target="../tags/tag66.xml"/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tags" Target="../tags/tag69.xml"/><Relationship Id="rId6" Type="http://schemas.openxmlformats.org/officeDocument/2006/relationships/tags" Target="../tags/tag70.xml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5.xml"/><Relationship Id="rId9" Type="http://schemas.openxmlformats.org/officeDocument/2006/relationships/diagramData" Target="../diagrams/data1.xml"/><Relationship Id="rId10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Relationship Id="rId6" Type="http://schemas.openxmlformats.org/officeDocument/2006/relationships/image" Target="../media/image3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Relationship Id="rId6" Type="http://schemas.openxmlformats.org/officeDocument/2006/relationships/image" Target="../media/image3.png"/><Relationship Id="rId7" Type="http://schemas.openxmlformats.org/officeDocument/2006/relationships/image" Target="../media/image24.jpeg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Relationship Id="rId7" Type="http://schemas.openxmlformats.org/officeDocument/2006/relationships/image" Target="../media/image25.jpeg"/><Relationship Id="rId8" Type="http://schemas.openxmlformats.org/officeDocument/2006/relationships/image" Target="../media/image3.png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9.xml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3.png"/><Relationship Id="rId1" Type="http://schemas.openxmlformats.org/officeDocument/2006/relationships/tags" Target="../tags/tag81.xml"/><Relationship Id="rId2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0.xml"/><Relationship Id="rId8" Type="http://schemas.openxmlformats.org/officeDocument/2006/relationships/image" Target="../media/image28.png"/><Relationship Id="rId9" Type="http://schemas.openxmlformats.org/officeDocument/2006/relationships/image" Target="../media/image27.png"/><Relationship Id="rId10" Type="http://schemas.openxmlformats.org/officeDocument/2006/relationships/image" Target="../media/image3.png"/><Relationship Id="rId1" Type="http://schemas.openxmlformats.org/officeDocument/2006/relationships/tags" Target="../tags/tag86.xml"/><Relationship Id="rId2" Type="http://schemas.openxmlformats.org/officeDocument/2006/relationships/tags" Target="../tags/tag8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4" Type="http://schemas.openxmlformats.org/officeDocument/2006/relationships/tags" Target="../tags/tag94.xml"/><Relationship Id="rId5" Type="http://schemas.openxmlformats.org/officeDocument/2006/relationships/tags" Target="../tags/tag9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1.xml"/><Relationship Id="rId8" Type="http://schemas.openxmlformats.org/officeDocument/2006/relationships/image" Target="../media/image3.png"/><Relationship Id="rId9" Type="http://schemas.openxmlformats.org/officeDocument/2006/relationships/image" Target="../media/image29.jpeg"/><Relationship Id="rId1" Type="http://schemas.openxmlformats.org/officeDocument/2006/relationships/tags" Target="../tags/tag91.xml"/><Relationship Id="rId2" Type="http://schemas.openxmlformats.org/officeDocument/2006/relationships/tags" Target="../tags/tag9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Relationship Id="rId6" Type="http://schemas.openxmlformats.org/officeDocument/2006/relationships/image" Target="../media/image3.png"/><Relationship Id="rId7" Type="http://schemas.openxmlformats.org/officeDocument/2006/relationships/image" Target="../media/image30.jpeg"/><Relationship Id="rId1" Type="http://schemas.openxmlformats.org/officeDocument/2006/relationships/tags" Target="../tags/tag96.xml"/><Relationship Id="rId2" Type="http://schemas.openxmlformats.org/officeDocument/2006/relationships/tags" Target="../tags/tag9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4" Type="http://schemas.openxmlformats.org/officeDocument/2006/relationships/tags" Target="../tags/tag10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Relationship Id="rId7" Type="http://schemas.openxmlformats.org/officeDocument/2006/relationships/image" Target="../media/image3.pn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4" Type="http://schemas.openxmlformats.org/officeDocument/2006/relationships/tags" Target="../tags/tag106.xml"/><Relationship Id="rId5" Type="http://schemas.openxmlformats.org/officeDocument/2006/relationships/tags" Target="../tags/tag107.xml"/><Relationship Id="rId6" Type="http://schemas.openxmlformats.org/officeDocument/2006/relationships/tags" Target="../tags/tag108.xml"/><Relationship Id="rId7" Type="http://schemas.openxmlformats.org/officeDocument/2006/relationships/tags" Target="../tags/tag109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4.xml"/><Relationship Id="rId10" Type="http://schemas.openxmlformats.org/officeDocument/2006/relationships/image" Target="../media/image3.png"/><Relationship Id="rId1" Type="http://schemas.openxmlformats.org/officeDocument/2006/relationships/tags" Target="../tags/tag103.xml"/><Relationship Id="rId2" Type="http://schemas.openxmlformats.org/officeDocument/2006/relationships/tags" Target="../tags/tag10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4" Type="http://schemas.openxmlformats.org/officeDocument/2006/relationships/tags" Target="../tags/tag11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5.xml"/><Relationship Id="rId7" Type="http://schemas.openxmlformats.org/officeDocument/2006/relationships/chart" Target="../charts/chart1.xml"/><Relationship Id="rId8" Type="http://schemas.openxmlformats.org/officeDocument/2006/relationships/image" Target="../media/image3.png"/><Relationship Id="rId1" Type="http://schemas.openxmlformats.org/officeDocument/2006/relationships/tags" Target="../tags/tag110.xml"/><Relationship Id="rId2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6.xml"/><Relationship Id="rId8" Type="http://schemas.openxmlformats.org/officeDocument/2006/relationships/image" Target="../media/image3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png"/><Relationship Id="rId1" Type="http://schemas.openxmlformats.org/officeDocument/2006/relationships/tags" Target="../tags/tag119.xml"/><Relationship Id="rId2" Type="http://schemas.openxmlformats.org/officeDocument/2006/relationships/tags" Target="../tags/tag120.xml"/><Relationship Id="rId3" Type="http://schemas.openxmlformats.org/officeDocument/2006/relationships/tags" Target="../tags/tag121.xml"/><Relationship Id="rId4" Type="http://schemas.openxmlformats.org/officeDocument/2006/relationships/tags" Target="../tags/tag122.xml"/><Relationship Id="rId5" Type="http://schemas.openxmlformats.org/officeDocument/2006/relationships/tags" Target="../tags/tag123.xml"/><Relationship Id="rId6" Type="http://schemas.openxmlformats.org/officeDocument/2006/relationships/tags" Target="../tags/tag12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7.xml"/><Relationship Id="rId9" Type="http://schemas.openxmlformats.org/officeDocument/2006/relationships/image" Target="../media/image3.png"/><Relationship Id="rId10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20" Type="http://schemas.openxmlformats.org/officeDocument/2006/relationships/image" Target="../media/image39.tiff"/><Relationship Id="rId21" Type="http://schemas.openxmlformats.org/officeDocument/2006/relationships/image" Target="../media/image40.tiff"/><Relationship Id="rId22" Type="http://schemas.openxmlformats.org/officeDocument/2006/relationships/image" Target="../media/image3.png"/><Relationship Id="rId10" Type="http://schemas.openxmlformats.org/officeDocument/2006/relationships/tags" Target="../tags/tag134.xml"/><Relationship Id="rId11" Type="http://schemas.openxmlformats.org/officeDocument/2006/relationships/tags" Target="../tags/tag135.xml"/><Relationship Id="rId12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14" Type="http://schemas.openxmlformats.org/officeDocument/2006/relationships/notesSlide" Target="../notesSlides/notesSlide28.xml"/><Relationship Id="rId15" Type="http://schemas.openxmlformats.org/officeDocument/2006/relationships/image" Target="../media/image34.tiff"/><Relationship Id="rId16" Type="http://schemas.openxmlformats.org/officeDocument/2006/relationships/image" Target="../media/image35.tiff"/><Relationship Id="rId17" Type="http://schemas.openxmlformats.org/officeDocument/2006/relationships/image" Target="../media/image36.tiff"/><Relationship Id="rId18" Type="http://schemas.openxmlformats.org/officeDocument/2006/relationships/image" Target="../media/image37.tiff"/><Relationship Id="rId19" Type="http://schemas.openxmlformats.org/officeDocument/2006/relationships/image" Target="../media/image38.tiff"/><Relationship Id="rId1" Type="http://schemas.openxmlformats.org/officeDocument/2006/relationships/tags" Target="../tags/tag125.xml"/><Relationship Id="rId2" Type="http://schemas.openxmlformats.org/officeDocument/2006/relationships/tags" Target="../tags/tag126.xml"/><Relationship Id="rId3" Type="http://schemas.openxmlformats.org/officeDocument/2006/relationships/tags" Target="../tags/tag127.xml"/><Relationship Id="rId4" Type="http://schemas.openxmlformats.org/officeDocument/2006/relationships/tags" Target="../tags/tag128.xml"/><Relationship Id="rId5" Type="http://schemas.openxmlformats.org/officeDocument/2006/relationships/tags" Target="../tags/tag129.xml"/><Relationship Id="rId6" Type="http://schemas.openxmlformats.org/officeDocument/2006/relationships/tags" Target="../tags/tag130.xml"/><Relationship Id="rId7" Type="http://schemas.openxmlformats.org/officeDocument/2006/relationships/tags" Target="../tags/tag131.xml"/><Relationship Id="rId8" Type="http://schemas.openxmlformats.org/officeDocument/2006/relationships/tags" Target="../tags/tag1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4" Type="http://schemas.openxmlformats.org/officeDocument/2006/relationships/tags" Target="../tags/tag14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9.xml"/><Relationship Id="rId7" Type="http://schemas.openxmlformats.org/officeDocument/2006/relationships/hyperlink" Target="mailto:market@transcoder.com" TargetMode="External"/><Relationship Id="rId8" Type="http://schemas.openxmlformats.org/officeDocument/2006/relationships/hyperlink" Target="mailto:technical@transcoder.com" TargetMode="External"/><Relationship Id="rId9" Type="http://schemas.openxmlformats.org/officeDocument/2006/relationships/image" Target="../media/image3.png"/><Relationship Id="rId1" Type="http://schemas.openxmlformats.org/officeDocument/2006/relationships/tags" Target="../tags/tag137.xml"/><Relationship Id="rId2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3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4" Type="http://schemas.openxmlformats.org/officeDocument/2006/relationships/tags" Target="../tags/tag144.xml"/><Relationship Id="rId5" Type="http://schemas.openxmlformats.org/officeDocument/2006/relationships/tags" Target="../tags/tag14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0.xml"/><Relationship Id="rId8" Type="http://schemas.openxmlformats.org/officeDocument/2006/relationships/image" Target="../media/image41.png"/><Relationship Id="rId1" Type="http://schemas.openxmlformats.org/officeDocument/2006/relationships/tags" Target="../tags/tag141.xml"/><Relationship Id="rId2" Type="http://schemas.openxmlformats.org/officeDocument/2006/relationships/tags" Target="../tags/tag1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8" Type="http://schemas.openxmlformats.org/officeDocument/2006/relationships/image" Target="../media/image3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Relationship Id="rId6" Type="http://schemas.openxmlformats.org/officeDocument/2006/relationships/image" Target="../media/image3.pn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20" Type="http://schemas.openxmlformats.org/officeDocument/2006/relationships/image" Target="../media/image3.png"/><Relationship Id="rId21" Type="http://schemas.openxmlformats.org/officeDocument/2006/relationships/image" Target="../media/image12.png"/><Relationship Id="rId10" Type="http://schemas.openxmlformats.org/officeDocument/2006/relationships/tags" Target="../tags/tag25.xml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6.xml"/><Relationship Id="rId13" Type="http://schemas.openxmlformats.org/officeDocument/2006/relationships/image" Target="../media/image5.tiff"/><Relationship Id="rId14" Type="http://schemas.openxmlformats.org/officeDocument/2006/relationships/image" Target="../media/image6.tiff"/><Relationship Id="rId15" Type="http://schemas.openxmlformats.org/officeDocument/2006/relationships/image" Target="../media/image7.tiff"/><Relationship Id="rId16" Type="http://schemas.openxmlformats.org/officeDocument/2006/relationships/image" Target="../media/image8.tiff"/><Relationship Id="rId17" Type="http://schemas.openxmlformats.org/officeDocument/2006/relationships/image" Target="../media/image9.tiff"/><Relationship Id="rId18" Type="http://schemas.openxmlformats.org/officeDocument/2006/relationships/image" Target="../media/image10.tiff"/><Relationship Id="rId19" Type="http://schemas.openxmlformats.org/officeDocument/2006/relationships/image" Target="../media/image11.tiff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.png"/><Relationship Id="rId7" Type="http://schemas.openxmlformats.org/officeDocument/2006/relationships/image" Target="../media/image13.jpeg"/><Relationship Id="rId1" Type="http://schemas.openxmlformats.org/officeDocument/2006/relationships/tags" Target="../tags/tag26.xml"/><Relationship Id="rId2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14.png"/><Relationship Id="rId8" Type="http://schemas.openxmlformats.org/officeDocument/2006/relationships/image" Target="../media/image3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<Relationship Id="rId10" Type="http://schemas.openxmlformats.org/officeDocument/2006/relationships/image" Target="../media/image15.png"/><Relationship Id="rId11" Type="http://schemas.openxmlformats.org/officeDocument/2006/relationships/image" Target="../media/image3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1256" y="1593934"/>
            <a:ext cx="8959762" cy="30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38105" y="206827"/>
            <a:ext cx="8596668" cy="1320800"/>
          </a:xfrm>
        </p:spPr>
        <p:txBody>
          <a:bodyPr/>
          <a:lstStyle/>
          <a:p>
            <a:r>
              <a:rPr lang="fr-FR" dirty="0" smtClean="0"/>
              <a:t>Schéma de l’architecture Serveurs</a:t>
            </a:r>
            <a:endParaRPr lang="fr-FR" dirty="0"/>
          </a:p>
        </p:txBody>
      </p:sp>
      <p:pic>
        <p:nvPicPr>
          <p:cNvPr id="4" name="Espace réservé du contenu 3" descr="C:\Users\Antonin\Downloads\Architecture_V1.png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32" y="1067525"/>
            <a:ext cx="7875125" cy="570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88780" y="788307"/>
            <a:ext cx="1348441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77334" y="609600"/>
            <a:ext cx="8596668" cy="68797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Migration vers Cloud </a:t>
            </a:r>
            <a:r>
              <a:rPr lang="fr-FR" dirty="0" err="1" smtClean="0"/>
              <a:t>Computing</a:t>
            </a:r>
            <a:r>
              <a:rPr lang="fr-FR" dirty="0" smtClean="0"/>
              <a:t> : INFRA 2.0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496560"/>
            <a:ext cx="8596668" cy="4947783"/>
          </a:xfrm>
        </p:spPr>
        <p:txBody>
          <a:bodyPr>
            <a:normAutofit/>
          </a:bodyPr>
          <a:lstStyle/>
          <a:p>
            <a:r>
              <a:rPr lang="fr-FR" dirty="0"/>
              <a:t>Cloud AWS : </a:t>
            </a:r>
            <a:r>
              <a:rPr lang="fr-FR" dirty="0" smtClean="0"/>
              <a:t>faible </a:t>
            </a:r>
            <a:r>
              <a:rPr lang="fr-FR" dirty="0"/>
              <a:t>coût, flexibilité, services</a:t>
            </a:r>
          </a:p>
          <a:p>
            <a:r>
              <a:rPr lang="fr-FR" dirty="0"/>
              <a:t>Devis de l’achat d’une machine</a:t>
            </a:r>
          </a:p>
          <a:p>
            <a:endParaRPr lang="fr-FR" dirty="0"/>
          </a:p>
          <a:p>
            <a:r>
              <a:rPr lang="fr-FR" dirty="0"/>
              <a:t>3</a:t>
            </a:r>
            <a:r>
              <a:rPr lang="fr-FR" dirty="0" smtClean="0"/>
              <a:t> x C3.Xlarge</a:t>
            </a:r>
            <a:endParaRPr lang="fr-FR" dirty="0"/>
          </a:p>
          <a:p>
            <a:pPr lvl="1"/>
            <a:r>
              <a:rPr lang="fr-FR" dirty="0"/>
              <a:t>8 </a:t>
            </a:r>
            <a:r>
              <a:rPr lang="fr-FR" dirty="0" err="1"/>
              <a:t>Core</a:t>
            </a:r>
            <a:r>
              <a:rPr lang="fr-FR" dirty="0"/>
              <a:t> Intel Xeon </a:t>
            </a:r>
            <a:r>
              <a:rPr lang="fr-FR" dirty="0" smtClean="0"/>
              <a:t>E5-2670  </a:t>
            </a:r>
          </a:p>
          <a:p>
            <a:pPr lvl="1"/>
            <a:r>
              <a:rPr lang="fr-FR" dirty="0" smtClean="0"/>
              <a:t>7,5 </a:t>
            </a:r>
            <a:r>
              <a:rPr lang="fr-FR" dirty="0"/>
              <a:t>Go </a:t>
            </a:r>
            <a:r>
              <a:rPr lang="fr-FR" dirty="0" smtClean="0"/>
              <a:t>RAM </a:t>
            </a:r>
            <a:endParaRPr lang="fr-FR" dirty="0"/>
          </a:p>
          <a:p>
            <a:pPr lvl="1"/>
            <a:r>
              <a:rPr lang="fr-FR" dirty="0"/>
              <a:t>2x SSD </a:t>
            </a:r>
            <a:r>
              <a:rPr lang="fr-FR" dirty="0" smtClean="0"/>
              <a:t>40 </a:t>
            </a:r>
            <a:r>
              <a:rPr lang="fr-FR" dirty="0"/>
              <a:t>Go</a:t>
            </a:r>
          </a:p>
          <a:p>
            <a:pPr lvl="1"/>
            <a:endParaRPr lang="fr-FR" dirty="0"/>
          </a:p>
          <a:p>
            <a:r>
              <a:rPr lang="fr-FR" b="1" dirty="0"/>
              <a:t>Coût stockage : </a:t>
            </a:r>
            <a:r>
              <a:rPr lang="fr-FR" b="1" dirty="0" smtClean="0"/>
              <a:t>0,03 </a:t>
            </a:r>
            <a:r>
              <a:rPr lang="fr-FR" b="1" dirty="0"/>
              <a:t>cent/Go</a:t>
            </a:r>
          </a:p>
          <a:p>
            <a:r>
              <a:rPr lang="fr-FR" b="1" dirty="0"/>
              <a:t>Coût bande passante : </a:t>
            </a:r>
            <a:r>
              <a:rPr lang="fr-FR" b="1" dirty="0" smtClean="0"/>
              <a:t>0,09 </a:t>
            </a:r>
            <a:r>
              <a:rPr lang="fr-FR" b="1" dirty="0"/>
              <a:t>cent/Go</a:t>
            </a:r>
          </a:p>
          <a:p>
            <a:r>
              <a:rPr lang="fr-FR" b="1" dirty="0"/>
              <a:t>Coût machine : </a:t>
            </a:r>
            <a:r>
              <a:rPr lang="fr-FR" b="1" dirty="0" smtClean="0"/>
              <a:t>1093 * 3 = 3279€ / an</a:t>
            </a:r>
            <a:endParaRPr lang="fr-FR" b="1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809468" y="1934184"/>
            <a:ext cx="7621064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Infrastructure as a service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59" y="3270779"/>
            <a:ext cx="4081321" cy="2422974"/>
          </a:xfrm>
          <a:prstGeom prst="rect">
            <a:avLst/>
          </a:prstGeom>
        </p:spPr>
      </p:pic>
      <p:sp>
        <p:nvSpPr>
          <p:cNvPr id="5" name="ZoneTexte 4"/>
          <p:cNvSpPr txBox="1"/>
          <p:nvPr>
            <p:custDataLst>
              <p:tags r:id="rId3"/>
            </p:custDataLst>
          </p:nvPr>
        </p:nvSpPr>
        <p:spPr>
          <a:xfrm>
            <a:off x="7912870" y="1881996"/>
            <a:ext cx="327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Load</a:t>
            </a:r>
            <a:r>
              <a:rPr lang="fr-FR" dirty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fr-FR" dirty="0"/>
              <a:t>+</a:t>
            </a:r>
            <a:r>
              <a:rPr lang="fr-FR" dirty="0" smtClean="0"/>
              <a:t> </a:t>
            </a:r>
            <a:r>
              <a:rPr lang="fr-FR" dirty="0" err="1" smtClean="0"/>
              <a:t>Autoscaling</a:t>
            </a:r>
            <a:r>
              <a:rPr lang="fr-FR" dirty="0" smtClean="0"/>
              <a:t>: </a:t>
            </a:r>
            <a:br>
              <a:rPr lang="fr-FR" dirty="0" smtClean="0"/>
            </a:br>
            <a:r>
              <a:rPr lang="fr-FR" dirty="0" smtClean="0"/>
              <a:t>Haute Disponibilité Back-End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4" y="2670776"/>
            <a:ext cx="3319048" cy="3062750"/>
          </a:xfrm>
          <a:prstGeom prst="rect">
            <a:avLst/>
          </a:prstGeom>
        </p:spPr>
      </p:pic>
      <p:sp>
        <p:nvSpPr>
          <p:cNvPr id="7" name="ZoneTexte 6"/>
          <p:cNvSpPr txBox="1"/>
          <p:nvPr>
            <p:custDataLst>
              <p:tags r:id="rId5"/>
            </p:custDataLst>
          </p:nvPr>
        </p:nvSpPr>
        <p:spPr>
          <a:xfrm>
            <a:off x="0" y="1858773"/>
            <a:ext cx="385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Cloudfront</a:t>
            </a:r>
            <a:r>
              <a:rPr lang="fr-FR" dirty="0" smtClean="0"/>
              <a:t> : </a:t>
            </a:r>
          </a:p>
          <a:p>
            <a:pPr algn="ctr"/>
            <a:r>
              <a:rPr lang="fr-FR" dirty="0" smtClean="0"/>
              <a:t>Amélioration distribution Front-End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2050" name="Picture 2" descr="http://cdn.blog.celingest.com/wp-content/uploads/2013/04/AWS_S3_Security.png?iact=rc&amp;uact=3&amp;page=1&amp;start=0&amp;ndsp=37&amp;ved=0ahUKEwjutKiy7bHNAhUENhoKHdiHC3cQMwgiKAIwAg&amp;bih=955&amp;biw=1920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617" y="1576252"/>
            <a:ext cx="2909702" cy="24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>
            <p:custDataLst>
              <p:tags r:id="rId8"/>
            </p:custDataLst>
          </p:nvPr>
        </p:nvSpPr>
        <p:spPr>
          <a:xfrm>
            <a:off x="4264617" y="4001004"/>
            <a:ext cx="2320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Stockage S3:</a:t>
            </a:r>
          </a:p>
          <a:p>
            <a:pPr algn="ctr"/>
            <a:r>
              <a:rPr lang="fr-FR" dirty="0" smtClean="0"/>
              <a:t>Sécurité</a:t>
            </a:r>
          </a:p>
          <a:p>
            <a:pPr algn="ctr"/>
            <a:r>
              <a:rPr lang="fr-FR" dirty="0"/>
              <a:t>+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Redondance </a:t>
            </a:r>
          </a:p>
          <a:p>
            <a:pPr algn="ctr"/>
            <a:r>
              <a:rPr lang="fr-FR" dirty="0"/>
              <a:t>+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Haute performance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62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Base de données dédiées: </a:t>
            </a:r>
            <a:br>
              <a:rPr lang="fr-FR" dirty="0" smtClean="0"/>
            </a:br>
            <a:r>
              <a:rPr lang="fr-FR" dirty="0" smtClean="0"/>
              <a:t>RDS for SQL Server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smtClean="0"/>
              <a:t>Gain de temps</a:t>
            </a:r>
          </a:p>
          <a:p>
            <a:r>
              <a:rPr lang="fr-FR" dirty="0" smtClean="0"/>
              <a:t>Hardware RDS optimisé pour I/O élevée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36120" y="3530989"/>
            <a:ext cx="5792008" cy="2867425"/>
          </a:xfrm>
          <a:prstGeom prst="rect">
            <a:avLst/>
          </a:prstGeom>
        </p:spPr>
      </p:pic>
      <p:sp>
        <p:nvSpPr>
          <p:cNvPr id="7" name="ZoneTexte 6"/>
          <p:cNvSpPr txBox="1"/>
          <p:nvPr>
            <p:custDataLst>
              <p:tags r:id="rId5"/>
            </p:custDataLst>
          </p:nvPr>
        </p:nvSpPr>
        <p:spPr>
          <a:xfrm>
            <a:off x="1454331" y="3130395"/>
            <a:ext cx="3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Amazon RDS pour SQL Server</a:t>
            </a:r>
            <a:endParaRPr lang="fr-FR" dirty="0"/>
          </a:p>
        </p:txBody>
      </p:sp>
      <p:sp>
        <p:nvSpPr>
          <p:cNvPr id="8" name="ZoneTexte 7"/>
          <p:cNvSpPr txBox="1"/>
          <p:nvPr>
            <p:custDataLst>
              <p:tags r:id="rId6"/>
            </p:custDataLst>
          </p:nvPr>
        </p:nvSpPr>
        <p:spPr>
          <a:xfrm>
            <a:off x="5372874" y="3116134"/>
            <a:ext cx="308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SQL Server sur Instance EC2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31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7972" y="610133"/>
            <a:ext cx="2433126" cy="283864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24430" y="3261574"/>
            <a:ext cx="6142129" cy="1014334"/>
          </a:xfrm>
        </p:spPr>
        <p:txBody>
          <a:bodyPr>
            <a:normAutofit/>
          </a:bodyPr>
          <a:lstStyle/>
          <a:p>
            <a:r>
              <a:rPr lang="fr-FR" sz="6000" dirty="0" smtClean="0"/>
              <a:t>DEMONSTRATION</a:t>
            </a:r>
            <a:endParaRPr lang="fr-FR" sz="6000" dirty="0"/>
          </a:p>
        </p:txBody>
      </p:sp>
    </p:spTree>
    <p:extLst>
      <p:ext uri="{BB962C8B-B14F-4D97-AF65-F5344CB8AC3E}">
        <p14:creationId xmlns:p14="http://schemas.microsoft.com/office/powerpoint/2010/main" val="5619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Prévisions</a:t>
            </a:r>
            <a:endParaRPr lang="fr-FR" dirty="0"/>
          </a:p>
        </p:txBody>
      </p:sp>
      <p:graphicFrame>
        <p:nvGraphicFramePr>
          <p:cNvPr id="3" name="Diagramme 2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8452260"/>
              </p:ext>
            </p:extLst>
          </p:nvPr>
        </p:nvGraphicFramePr>
        <p:xfrm>
          <a:off x="1073532" y="1806764"/>
          <a:ext cx="7760979" cy="4019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ZoneTexte 3"/>
          <p:cNvSpPr txBox="1"/>
          <p:nvPr>
            <p:custDataLst>
              <p:tags r:id="rId3"/>
            </p:custDataLst>
          </p:nvPr>
        </p:nvSpPr>
        <p:spPr>
          <a:xfrm>
            <a:off x="2278966" y="1987314"/>
            <a:ext cx="655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/>
              <a:t>Mise en production (AWS)</a:t>
            </a:r>
          </a:p>
        </p:txBody>
      </p:sp>
      <p:sp>
        <p:nvSpPr>
          <p:cNvPr id="5" name="ZoneTexte 4"/>
          <p:cNvSpPr txBox="1"/>
          <p:nvPr>
            <p:custDataLst>
              <p:tags r:id="rId4"/>
            </p:custDataLst>
          </p:nvPr>
        </p:nvSpPr>
        <p:spPr>
          <a:xfrm>
            <a:off x="2278965" y="3222830"/>
            <a:ext cx="6555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Applications Android / iOS</a:t>
            </a:r>
            <a:endParaRPr lang="fr-FR" sz="3200" dirty="0"/>
          </a:p>
        </p:txBody>
      </p:sp>
      <p:sp>
        <p:nvSpPr>
          <p:cNvPr id="6" name="ZoneTexte 5"/>
          <p:cNvSpPr txBox="1"/>
          <p:nvPr>
            <p:custDataLst>
              <p:tags r:id="rId5"/>
            </p:custDataLst>
          </p:nvPr>
        </p:nvSpPr>
        <p:spPr>
          <a:xfrm>
            <a:off x="2175056" y="4278210"/>
            <a:ext cx="6555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Conversion</a:t>
            </a:r>
            <a:r>
              <a:rPr lang="fr-FR" sz="3200"/>
              <a:t> 4K/UHD, Codec H.265, 3D Conversion </a:t>
            </a:r>
            <a:r>
              <a:rPr lang="fr-FR" sz="3200" smtClean="0"/>
              <a:t>compatible</a:t>
            </a:r>
            <a:endParaRPr lang="fr-FR" sz="3200" dirty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Evolutions possibles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Application Windows 10</a:t>
            </a:r>
          </a:p>
          <a:p>
            <a:r>
              <a:rPr lang="fr-FR" dirty="0"/>
              <a:t>Monétisation</a:t>
            </a:r>
            <a:r>
              <a:rPr lang="fr-FR"/>
              <a:t> de </a:t>
            </a:r>
            <a:r>
              <a:rPr lang="fr-FR" smtClean="0"/>
              <a:t>l’API</a:t>
            </a:r>
            <a:endParaRPr lang="fr-FR" dirty="0"/>
          </a:p>
          <a:p>
            <a:r>
              <a:rPr lang="fr-FR" dirty="0"/>
              <a:t>Conversion des vidéos 360</a:t>
            </a:r>
          </a:p>
          <a:p>
            <a:r>
              <a:rPr lang="fr-FR" dirty="0"/>
              <a:t>Conversion en masse</a:t>
            </a:r>
          </a:p>
          <a:p>
            <a:r>
              <a:rPr lang="fr-FR" dirty="0"/>
              <a:t>Découpe/Fusion de fichier vidéo/audio</a:t>
            </a:r>
          </a:p>
          <a:p>
            <a:r>
              <a:rPr lang="fr-FR" dirty="0"/>
              <a:t>Effets vidéo/audio</a:t>
            </a:r>
          </a:p>
          <a:p>
            <a:r>
              <a:rPr lang="fr-FR" dirty="0"/>
              <a:t>Montage vidéo avancé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>
                <a:solidFill>
                  <a:schemeClr val="accent4"/>
                </a:solidFill>
              </a:rPr>
              <a:t>Nous restons ouverts à vos idées d’améliorations de notre application.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7270" y="3495152"/>
            <a:ext cx="8596668" cy="1320800"/>
          </a:xfrm>
        </p:spPr>
        <p:txBody>
          <a:bodyPr>
            <a:normAutofit/>
          </a:bodyPr>
          <a:lstStyle/>
          <a:p>
            <a:r>
              <a:rPr lang="fr-FR" sz="6000" dirty="0" smtClean="0"/>
              <a:t>NOS OFFRES</a:t>
            </a:r>
            <a:endParaRPr lang="fr-FR" sz="6000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4098" name="Picture 2" descr="Afficher l'image d'orig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38" y="1869201"/>
            <a:ext cx="27051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2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Offre </a:t>
            </a:r>
            <a:r>
              <a:rPr lang="fr-FR" dirty="0" err="1" smtClean="0"/>
              <a:t>Classic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b="1" dirty="0"/>
              <a:t>Sans Abonnement :</a:t>
            </a:r>
          </a:p>
          <a:p>
            <a:pPr lvl="1"/>
            <a:r>
              <a:rPr lang="fr-FR" dirty="0"/>
              <a:t>C</a:t>
            </a:r>
            <a:r>
              <a:rPr lang="fr-FR" dirty="0" smtClean="0"/>
              <a:t>onversion </a:t>
            </a:r>
            <a:r>
              <a:rPr lang="fr-FR" dirty="0"/>
              <a:t>à l’unité</a:t>
            </a:r>
          </a:p>
          <a:p>
            <a:pPr lvl="1"/>
            <a:r>
              <a:rPr lang="fr-FR" dirty="0"/>
              <a:t>Limite de 10 conversions ou 10h de conversion</a:t>
            </a:r>
          </a:p>
          <a:p>
            <a:pPr lvl="1"/>
            <a:r>
              <a:rPr lang="fr-FR" dirty="0"/>
              <a:t>Disponibilité de la conversion pendant 24h</a:t>
            </a:r>
          </a:p>
          <a:p>
            <a:pPr lvl="1"/>
            <a:r>
              <a:rPr lang="fr-FR" sz="2400" dirty="0">
                <a:solidFill>
                  <a:srgbClr val="FF0000"/>
                </a:solidFill>
              </a:rPr>
              <a:t>1€ </a:t>
            </a:r>
            <a:r>
              <a:rPr lang="fr-FR" dirty="0"/>
              <a:t>par heure de </a:t>
            </a:r>
            <a:r>
              <a:rPr lang="fr-FR" dirty="0" smtClean="0"/>
              <a:t>conversion*</a:t>
            </a:r>
            <a:endParaRPr lang="fr-FR" dirty="0"/>
          </a:p>
          <a:p>
            <a:pPr lvl="1"/>
            <a:r>
              <a:rPr lang="fr-FR" dirty="0"/>
              <a:t>Publicité </a:t>
            </a:r>
            <a:r>
              <a:rPr lang="fr-FR" dirty="0" smtClean="0"/>
              <a:t>ciblée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sz="1200" dirty="0" smtClean="0">
                <a:solidFill>
                  <a:srgbClr val="FF0000"/>
                </a:solidFill>
              </a:rPr>
              <a:t>*Prix déterminé sur étude qui révèle une durée de conversion moyenne d’une heure par utilisation.</a:t>
            </a:r>
            <a:endParaRPr lang="fr-FR" sz="1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68" y="829502"/>
            <a:ext cx="3079761" cy="220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Offre Abonnement Gold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862848"/>
            <a:ext cx="8596668" cy="3880773"/>
          </a:xfrm>
        </p:spPr>
        <p:txBody>
          <a:bodyPr/>
          <a:lstStyle/>
          <a:p>
            <a:r>
              <a:rPr lang="fr-FR" b="1" dirty="0"/>
              <a:t>Abonnement </a:t>
            </a:r>
            <a:r>
              <a:rPr lang="fr-FR" b="1" dirty="0" smtClean="0"/>
              <a:t>Gold : </a:t>
            </a:r>
            <a:endParaRPr lang="fr-FR" b="1" dirty="0"/>
          </a:p>
          <a:p>
            <a:pPr lvl="1"/>
            <a:r>
              <a:rPr lang="fr-FR" dirty="0" smtClean="0"/>
              <a:t>2 conversions simultanées</a:t>
            </a:r>
          </a:p>
          <a:p>
            <a:pPr lvl="1"/>
            <a:r>
              <a:rPr lang="fr-FR" dirty="0" smtClean="0"/>
              <a:t>Formule de </a:t>
            </a:r>
            <a:r>
              <a:rPr lang="fr-FR" b="1" dirty="0">
                <a:solidFill>
                  <a:schemeClr val="tx1"/>
                </a:solidFill>
              </a:rPr>
              <a:t>20 conversions ou 20h de conversion </a:t>
            </a:r>
            <a:r>
              <a:rPr lang="fr-FR" dirty="0"/>
              <a:t>par mois</a:t>
            </a:r>
          </a:p>
          <a:p>
            <a:pPr lvl="1"/>
            <a:r>
              <a:rPr lang="fr-FR" b="1" dirty="0" smtClean="0">
                <a:solidFill>
                  <a:schemeClr val="tx1"/>
                </a:solidFill>
              </a:rPr>
              <a:t>50Go de Stockage </a:t>
            </a:r>
            <a:r>
              <a:rPr lang="fr-FR" dirty="0"/>
              <a:t>des conversions dans le cloud</a:t>
            </a:r>
            <a:endParaRPr lang="fr-FR" dirty="0" smtClean="0"/>
          </a:p>
          <a:p>
            <a:pPr lvl="1"/>
            <a:r>
              <a:rPr lang="fr-FR" dirty="0" smtClean="0"/>
              <a:t>Forfait à </a:t>
            </a:r>
            <a:r>
              <a:rPr lang="fr-FR" sz="2400" dirty="0" smtClean="0">
                <a:solidFill>
                  <a:schemeClr val="accent4"/>
                </a:solidFill>
              </a:rPr>
              <a:t>9,99 €</a:t>
            </a:r>
            <a:r>
              <a:rPr lang="fr-FR" dirty="0" smtClean="0"/>
              <a:t> par mois</a:t>
            </a:r>
          </a:p>
          <a:p>
            <a:pPr lvl="1"/>
            <a:r>
              <a:rPr lang="fr-FR" dirty="0" smtClean="0"/>
              <a:t>Pas </a:t>
            </a:r>
            <a:r>
              <a:rPr lang="fr-FR" dirty="0"/>
              <a:t>de </a:t>
            </a:r>
            <a:r>
              <a:rPr lang="fr-FR" dirty="0" smtClean="0"/>
              <a:t>publicité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26541" y="4884693"/>
            <a:ext cx="2838017" cy="825151"/>
          </a:xfrm>
          <a:prstGeom prst="rect">
            <a:avLst/>
          </a:prstGeom>
        </p:spPr>
      </p:pic>
      <p:pic>
        <p:nvPicPr>
          <p:cNvPr id="3074" name="Picture 2" descr="Afficher l'image d'origine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246" y="4286188"/>
            <a:ext cx="1457433" cy="145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Transcoder </a:t>
            </a:r>
            <a:r>
              <a:rPr lang="fr-FR" dirty="0" err="1" smtClean="0"/>
              <a:t>Inc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2770190"/>
            <a:ext cx="9159124" cy="1793101"/>
          </a:xfrm>
        </p:spPr>
        <p:txBody>
          <a:bodyPr>
            <a:normAutofit/>
          </a:bodyPr>
          <a:lstStyle/>
          <a:p>
            <a:r>
              <a:rPr lang="fr-FR" dirty="0" smtClean="0"/>
              <a:t>Startup créée </a:t>
            </a:r>
            <a:r>
              <a:rPr lang="fr-FR" dirty="0"/>
              <a:t>par 4 ingénieurs en informatique diplômés à SUPINFO</a:t>
            </a:r>
          </a:p>
          <a:p>
            <a:r>
              <a:rPr lang="fr-FR" dirty="0"/>
              <a:t>3 principes clés : Innovation, Recherche et Simplicité</a:t>
            </a:r>
          </a:p>
          <a:p>
            <a:r>
              <a:rPr lang="fr-FR" dirty="0"/>
              <a:t>Entreprise gagnante </a:t>
            </a:r>
            <a:r>
              <a:rPr lang="fr-FR" dirty="0" smtClean="0"/>
              <a:t>des concours d’Innovation 01Net et Le Monde</a:t>
            </a:r>
            <a:endParaRPr lang="fr-FR" dirty="0"/>
          </a:p>
          <a:p>
            <a:r>
              <a:rPr lang="fr-FR" dirty="0" smtClean="0"/>
              <a:t>Levée </a:t>
            </a:r>
            <a:r>
              <a:rPr lang="fr-FR" dirty="0"/>
              <a:t>de fonds </a:t>
            </a:r>
            <a:r>
              <a:rPr lang="fr-FR" dirty="0" smtClean="0"/>
              <a:t>réalisée </a:t>
            </a:r>
            <a:r>
              <a:rPr lang="fr-FR" dirty="0"/>
              <a:t>avec </a:t>
            </a:r>
            <a:r>
              <a:rPr lang="fr-FR" dirty="0" smtClean="0"/>
              <a:t>succès au BA06 Event (association Business </a:t>
            </a:r>
            <a:r>
              <a:rPr lang="fr-FR" dirty="0" err="1" smtClean="0"/>
              <a:t>Angels</a:t>
            </a:r>
            <a:r>
              <a:rPr lang="fr-FR" dirty="0" smtClean="0"/>
              <a:t>)</a:t>
            </a:r>
            <a:endParaRPr lang="fr-FR" dirty="0"/>
          </a:p>
          <a:p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92" y="511628"/>
            <a:ext cx="2620281" cy="19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77333" y="607559"/>
            <a:ext cx="8596668" cy="1320800"/>
          </a:xfrm>
        </p:spPr>
        <p:txBody>
          <a:bodyPr/>
          <a:lstStyle/>
          <a:p>
            <a:r>
              <a:rPr lang="fr-FR" dirty="0" smtClean="0"/>
              <a:t>Offre Abonnement Premium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3" y="896920"/>
            <a:ext cx="8815009" cy="580775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b="1" dirty="0" smtClean="0"/>
              <a:t>Abonnement Premium :  </a:t>
            </a:r>
          </a:p>
          <a:p>
            <a:pPr lvl="1"/>
            <a:r>
              <a:rPr lang="fr-FR" dirty="0" smtClean="0"/>
              <a:t>10 </a:t>
            </a:r>
            <a:r>
              <a:rPr lang="fr-FR" dirty="0"/>
              <a:t>conversions </a:t>
            </a:r>
            <a:r>
              <a:rPr lang="fr-FR" dirty="0" smtClean="0"/>
              <a:t>simultanées</a:t>
            </a:r>
          </a:p>
          <a:p>
            <a:pPr lvl="1"/>
            <a:r>
              <a:rPr lang="fr-FR" dirty="0"/>
              <a:t>Conversion audio et </a:t>
            </a:r>
            <a:r>
              <a:rPr lang="fr-FR" dirty="0" smtClean="0"/>
              <a:t>vidéo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illimitée</a:t>
            </a:r>
            <a:r>
              <a:rPr lang="fr-FR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fr-FR" b="1" dirty="0" smtClean="0">
                <a:solidFill>
                  <a:schemeClr val="tx1"/>
                </a:solidFill>
              </a:rPr>
              <a:t>Prioritaire sur la file d’attente </a:t>
            </a:r>
            <a:r>
              <a:rPr lang="fr-FR" dirty="0" smtClean="0"/>
              <a:t>des conversions</a:t>
            </a:r>
          </a:p>
          <a:p>
            <a:pPr lvl="1"/>
            <a:r>
              <a:rPr lang="fr-FR" b="1" dirty="0">
                <a:solidFill>
                  <a:schemeClr val="tx1"/>
                </a:solidFill>
              </a:rPr>
              <a:t>Stockage </a:t>
            </a:r>
            <a:r>
              <a:rPr lang="fr-FR" b="1" dirty="0" smtClean="0">
                <a:solidFill>
                  <a:schemeClr val="tx1"/>
                </a:solidFill>
              </a:rPr>
              <a:t>illimité </a:t>
            </a:r>
            <a:r>
              <a:rPr lang="fr-FR" dirty="0" smtClean="0"/>
              <a:t>des </a:t>
            </a:r>
            <a:r>
              <a:rPr lang="fr-FR" dirty="0"/>
              <a:t>conversions dans le </a:t>
            </a:r>
            <a:r>
              <a:rPr lang="fr-FR" dirty="0" smtClean="0"/>
              <a:t>cloud</a:t>
            </a:r>
          </a:p>
          <a:p>
            <a:pPr lvl="1"/>
            <a:r>
              <a:rPr lang="fr-FR" dirty="0" smtClean="0"/>
              <a:t>Forfait à </a:t>
            </a:r>
            <a:r>
              <a:rPr lang="fr-FR" sz="2400" dirty="0" smtClean="0">
                <a:solidFill>
                  <a:srgbClr val="0070C0"/>
                </a:solidFill>
              </a:rPr>
              <a:t>49,99€ </a:t>
            </a:r>
            <a:r>
              <a:rPr lang="fr-FR" dirty="0" smtClean="0"/>
              <a:t>par mois</a:t>
            </a:r>
          </a:p>
          <a:p>
            <a:pPr lvl="1"/>
            <a:r>
              <a:rPr lang="fr-FR" dirty="0" smtClean="0"/>
              <a:t>Pas de publicité</a:t>
            </a: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26073" y="4772826"/>
            <a:ext cx="2729162" cy="973400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16" y="4291581"/>
            <a:ext cx="1454645" cy="145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77334" y="609600"/>
            <a:ext cx="8596668" cy="715347"/>
          </a:xfrm>
        </p:spPr>
        <p:txBody>
          <a:bodyPr/>
          <a:lstStyle/>
          <a:p>
            <a:r>
              <a:rPr lang="fr-FR" dirty="0"/>
              <a:t>Offre </a:t>
            </a:r>
            <a:r>
              <a:rPr lang="fr-FR" dirty="0" smtClean="0"/>
              <a:t>Enterprise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2305094"/>
            <a:ext cx="8596668" cy="3880773"/>
          </a:xfrm>
        </p:spPr>
        <p:txBody>
          <a:bodyPr/>
          <a:lstStyle/>
          <a:p>
            <a:r>
              <a:rPr lang="fr-FR" b="1" dirty="0" smtClean="0"/>
              <a:t>Abonnement Entreprise </a:t>
            </a:r>
            <a:r>
              <a:rPr lang="fr-FR" b="1" dirty="0"/>
              <a:t>(engagement 12 mois) :  </a:t>
            </a:r>
          </a:p>
          <a:p>
            <a:pPr lvl="1"/>
            <a:r>
              <a:rPr lang="fr-FR" dirty="0" smtClean="0"/>
              <a:t>Serveurs et stockage dédiés</a:t>
            </a:r>
          </a:p>
          <a:p>
            <a:pPr lvl="1"/>
            <a:r>
              <a:rPr lang="fr-FR" dirty="0" smtClean="0"/>
              <a:t>Back-Office dédié</a:t>
            </a:r>
            <a:endParaRPr lang="fr-FR" dirty="0"/>
          </a:p>
          <a:p>
            <a:pPr lvl="1"/>
            <a:r>
              <a:rPr lang="fr-FR" dirty="0"/>
              <a:t>C</a:t>
            </a:r>
            <a:r>
              <a:rPr lang="fr-FR" dirty="0" smtClean="0"/>
              <a:t>onversions </a:t>
            </a:r>
            <a:r>
              <a:rPr lang="fr-FR" dirty="0"/>
              <a:t>simultanées</a:t>
            </a:r>
          </a:p>
          <a:p>
            <a:pPr lvl="1"/>
            <a:r>
              <a:rPr lang="fr-FR" dirty="0" smtClean="0"/>
              <a:t>Conversions audio </a:t>
            </a:r>
            <a:r>
              <a:rPr lang="fr-FR" dirty="0"/>
              <a:t>et </a:t>
            </a:r>
            <a:r>
              <a:rPr lang="fr-FR" dirty="0" smtClean="0"/>
              <a:t>vidéo illimitée</a:t>
            </a:r>
          </a:p>
          <a:p>
            <a:pPr lvl="1"/>
            <a:r>
              <a:rPr lang="fr-FR" dirty="0" smtClean="0"/>
              <a:t>Stockage illimité </a:t>
            </a:r>
            <a:r>
              <a:rPr lang="fr-FR" dirty="0"/>
              <a:t>des </a:t>
            </a:r>
            <a:r>
              <a:rPr lang="fr-FR" dirty="0" smtClean="0"/>
              <a:t>conversions</a:t>
            </a:r>
          </a:p>
          <a:p>
            <a:pPr lvl="1"/>
            <a:r>
              <a:rPr lang="fr-FR" dirty="0" smtClean="0"/>
              <a:t>Chiffrement des données</a:t>
            </a:r>
          </a:p>
          <a:p>
            <a:pPr lvl="1"/>
            <a:r>
              <a:rPr lang="fr-FR" dirty="0" smtClean="0"/>
              <a:t>Pas </a:t>
            </a:r>
            <a:r>
              <a:rPr lang="fr-FR" dirty="0"/>
              <a:t>de </a:t>
            </a:r>
            <a:r>
              <a:rPr lang="fr-FR" dirty="0" smtClean="0"/>
              <a:t>publicité</a:t>
            </a:r>
          </a:p>
          <a:p>
            <a:pPr lvl="1"/>
            <a:r>
              <a:rPr lang="fr-FR" dirty="0" smtClean="0"/>
              <a:t>Support technique 24/24</a:t>
            </a:r>
          </a:p>
          <a:p>
            <a:pPr lvl="1"/>
            <a:r>
              <a:rPr lang="fr-FR" dirty="0" smtClean="0"/>
              <a:t>Tarification sur </a:t>
            </a:r>
            <a:r>
              <a:rPr lang="fr-FR" b="1" dirty="0" smtClean="0"/>
              <a:t>Devis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3074" name="Picture 2" descr="Afficher l'image d'origine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132" y="2430585"/>
            <a:ext cx="20383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>
            <p:custDataLst>
              <p:tags r:id="rId5"/>
            </p:custDataLst>
          </p:nvPr>
        </p:nvSpPr>
        <p:spPr>
          <a:xfrm>
            <a:off x="2612572" y="1450438"/>
            <a:ext cx="53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Disponible dés le 1</a:t>
            </a:r>
            <a:r>
              <a:rPr lang="fr-FR" baseline="30000" dirty="0" smtClean="0">
                <a:solidFill>
                  <a:srgbClr val="FFC000"/>
                </a:solidFill>
              </a:rPr>
              <a:t>er</a:t>
            </a:r>
            <a:r>
              <a:rPr lang="fr-FR" dirty="0" smtClean="0">
                <a:solidFill>
                  <a:srgbClr val="FFC000"/>
                </a:solidFill>
              </a:rPr>
              <a:t> Anniversaire de Transcoder</a:t>
            </a:r>
            <a:endParaRPr lang="fr-F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0909" y="3612383"/>
            <a:ext cx="8596668" cy="1320800"/>
          </a:xfrm>
        </p:spPr>
        <p:txBody>
          <a:bodyPr>
            <a:normAutofit/>
          </a:bodyPr>
          <a:lstStyle/>
          <a:p>
            <a:r>
              <a:rPr lang="fr-FR" sz="6000" dirty="0" smtClean="0"/>
              <a:t>NOTRE OBJECTIF</a:t>
            </a:r>
            <a:endParaRPr lang="fr-FR" sz="6000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5122" name="Picture 2" descr="Afficher l'image d'orig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45" y="520823"/>
            <a:ext cx="3442363" cy="293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911063" y="266255"/>
            <a:ext cx="8596668" cy="687756"/>
          </a:xfrm>
        </p:spPr>
        <p:txBody>
          <a:bodyPr/>
          <a:lstStyle/>
          <a:p>
            <a:r>
              <a:rPr lang="fr-FR" dirty="0" smtClean="0"/>
              <a:t>Notre objectif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sp>
        <p:nvSpPr>
          <p:cNvPr id="3" name="ZoneTexte 2"/>
          <p:cNvSpPr txBox="1"/>
          <p:nvPr>
            <p:custDataLst>
              <p:tags r:id="rId3"/>
            </p:custDataLst>
          </p:nvPr>
        </p:nvSpPr>
        <p:spPr>
          <a:xfrm>
            <a:off x="911063" y="1531075"/>
            <a:ext cx="838098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Nombre d’utilisateurs à atteindre : </a:t>
            </a:r>
            <a:br>
              <a:rPr lang="fr-FR" dirty="0" smtClean="0"/>
            </a:br>
            <a:r>
              <a:rPr lang="fr-FR" b="1" dirty="0" smtClean="0">
                <a:solidFill>
                  <a:schemeClr val="accent4"/>
                </a:solidFill>
              </a:rPr>
              <a:t>10 000</a:t>
            </a:r>
            <a:r>
              <a:rPr lang="fr-FR" dirty="0" smtClean="0">
                <a:solidFill>
                  <a:schemeClr val="accent4"/>
                </a:solidFill>
              </a:rPr>
              <a:t> utilisateurs la première année</a:t>
            </a:r>
            <a:br>
              <a:rPr lang="fr-FR" dirty="0" smtClean="0">
                <a:solidFill>
                  <a:schemeClr val="accent4"/>
                </a:solidFill>
              </a:rPr>
            </a:br>
            <a:r>
              <a:rPr lang="fr-FR" b="1" dirty="0" smtClean="0">
                <a:solidFill>
                  <a:schemeClr val="accent4"/>
                </a:solidFill>
              </a:rPr>
              <a:t>30 000 </a:t>
            </a:r>
            <a:r>
              <a:rPr lang="fr-FR" dirty="0">
                <a:solidFill>
                  <a:schemeClr val="accent4"/>
                </a:solidFill>
              </a:rPr>
              <a:t>u</a:t>
            </a:r>
            <a:r>
              <a:rPr lang="fr-FR" dirty="0" smtClean="0">
                <a:solidFill>
                  <a:schemeClr val="accent4"/>
                </a:solidFill>
              </a:rPr>
              <a:t>tilisateurs la deuxième année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002060"/>
                </a:solidFill>
              </a:rPr>
              <a:t>Au bout de 3 ans : </a:t>
            </a:r>
            <a:r>
              <a:rPr lang="fr-FR" dirty="0" smtClean="0"/>
              <a:t>atteindre </a:t>
            </a:r>
            <a:r>
              <a:rPr lang="fr-FR" dirty="0" smtClean="0">
                <a:solidFill>
                  <a:srgbClr val="002060"/>
                </a:solidFill>
              </a:rPr>
              <a:t>les 80 000 utilisateurs </a:t>
            </a:r>
            <a:r>
              <a:rPr lang="fr-FR" dirty="0" smtClean="0"/>
              <a:t>grâce à une politique publicitaire continue, les promotions sur les réseaux sociaux et le système de parrainage.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	Levée de fonds effectuée grâce aux Business </a:t>
            </a:r>
            <a:r>
              <a:rPr lang="fr-FR" dirty="0" err="1" smtClean="0"/>
              <a:t>Angels</a:t>
            </a:r>
            <a:r>
              <a:rPr lang="fr-FR" dirty="0" smtClean="0"/>
              <a:t> 06 de </a:t>
            </a:r>
            <a:r>
              <a:rPr lang="fr-FR" sz="2400" dirty="0" smtClean="0">
                <a:solidFill>
                  <a:schemeClr val="accent4"/>
                </a:solidFill>
              </a:rPr>
              <a:t>25 000 €</a:t>
            </a:r>
            <a:endParaRPr lang="fr-FR" sz="2400" dirty="0" smtClean="0"/>
          </a:p>
          <a:p>
            <a:endParaRPr lang="fr-FR" dirty="0"/>
          </a:p>
          <a:p>
            <a:r>
              <a:rPr lang="fr-FR" dirty="0" smtClean="0"/>
              <a:t>Levée de fonds majoritairement nécessaire pour la mise en production, et le lancement des campagnes publicitaires.</a:t>
            </a:r>
          </a:p>
          <a:p>
            <a:endParaRPr lang="fr-FR" dirty="0"/>
          </a:p>
        </p:txBody>
      </p:sp>
      <p:sp>
        <p:nvSpPr>
          <p:cNvPr id="4" name="Flèche droite 3"/>
          <p:cNvSpPr/>
          <p:nvPr>
            <p:custDataLst>
              <p:tags r:id="rId4"/>
            </p:custDataLst>
          </p:nvPr>
        </p:nvSpPr>
        <p:spPr>
          <a:xfrm>
            <a:off x="1041512" y="4121047"/>
            <a:ext cx="698360" cy="374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56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Business model </a:t>
            </a:r>
            <a:r>
              <a:rPr lang="fr-FR" dirty="0" smtClean="0"/>
              <a:t>Intelligent</a:t>
            </a:r>
            <a:endParaRPr lang="fr-FR" dirty="0"/>
          </a:p>
        </p:txBody>
      </p:sp>
      <p:graphicFrame>
        <p:nvGraphicFramePr>
          <p:cNvPr id="26" name="Espace réservé du contenu 25"/>
          <p:cNvGraphicFramePr>
            <a:graphicFrameLocks noGrp="1"/>
          </p:cNvGraphicFramePr>
          <p:nvPr>
            <p:ph idx="1"/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99065151"/>
              </p:ext>
            </p:extLst>
          </p:nvPr>
        </p:nvGraphicFramePr>
        <p:xfrm>
          <a:off x="1017497" y="2744501"/>
          <a:ext cx="8805772" cy="1854200"/>
        </p:xfrm>
        <a:graphic>
          <a:graphicData uri="http://schemas.openxmlformats.org/drawingml/2006/table">
            <a:tbl>
              <a:tblPr firstRow="1" firstCol="1" lastRow="1" lastCol="1" bandRow="1">
                <a:tableStyleId>{5C22544A-7EE6-4342-B048-85BDC9FD1C3A}</a:tableStyleId>
              </a:tblPr>
              <a:tblGrid>
                <a:gridCol w="2195949"/>
                <a:gridCol w="1632501"/>
                <a:gridCol w="1543292"/>
                <a:gridCol w="1672876"/>
                <a:gridCol w="1761154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Utilisateurs en %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81%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12%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7%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Classic</a:t>
                      </a:r>
                      <a:r>
                        <a:rPr lang="fr-FR" dirty="0" smtClean="0"/>
                        <a:t> (1€)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8 100 *</a:t>
                      </a:r>
                      <a:endParaRPr lang="fr-F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Gold (9,99€)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1 200 *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Premium (49,99€)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700 *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Offre et Prix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8 100 €</a:t>
                      </a:r>
                      <a:endParaRPr lang="fr-F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11 988 €</a:t>
                      </a:r>
                      <a:endParaRPr lang="fr-F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34 993 €</a:t>
                      </a:r>
                      <a:endParaRPr lang="fr-F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55 081 €</a:t>
                      </a:r>
                      <a:endParaRPr lang="fr-FR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7" name="ZoneTexte 26"/>
          <p:cNvSpPr txBox="1"/>
          <p:nvPr>
            <p:custDataLst>
              <p:tags r:id="rId3"/>
            </p:custDataLst>
          </p:nvPr>
        </p:nvSpPr>
        <p:spPr>
          <a:xfrm>
            <a:off x="2581160" y="1820092"/>
            <a:ext cx="546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1600" b="1" i="0" u="none" strike="noStrike" kern="1200" baseline="0">
                <a:solidFill>
                  <a:srgbClr val="2C3C43"/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Prévisionnel </a:t>
            </a:r>
            <a:r>
              <a:rPr lang="fr-FR" dirty="0" smtClean="0"/>
              <a:t>du chiffre d’affaires au 06/16 par type d’abonnement sur une période d’un an</a:t>
            </a:r>
            <a:endParaRPr lang="fr-FR" dirty="0"/>
          </a:p>
        </p:txBody>
      </p:sp>
      <p:sp>
        <p:nvSpPr>
          <p:cNvPr id="28" name="Rectangle 27"/>
          <p:cNvSpPr/>
          <p:nvPr>
            <p:custDataLst>
              <p:tags r:id="rId4"/>
            </p:custDataLst>
          </p:nvPr>
        </p:nvSpPr>
        <p:spPr>
          <a:xfrm>
            <a:off x="8457232" y="4614242"/>
            <a:ext cx="707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Total</a:t>
            </a:r>
          </a:p>
        </p:txBody>
      </p:sp>
      <p:cxnSp>
        <p:nvCxnSpPr>
          <p:cNvPr id="32" name="Connecteur droit 31"/>
          <p:cNvCxnSpPr/>
          <p:nvPr>
            <p:custDataLst>
              <p:tags r:id="rId5"/>
            </p:custDataLst>
          </p:nvPr>
        </p:nvCxnSpPr>
        <p:spPr>
          <a:xfrm>
            <a:off x="8882743" y="3101189"/>
            <a:ext cx="0" cy="1140823"/>
          </a:xfrm>
          <a:prstGeom prst="line">
            <a:avLst/>
          </a:prstGeom>
          <a:ln w="28575">
            <a:gradFill>
              <a:gsLst>
                <a:gs pos="0">
                  <a:srgbClr val="00B050"/>
                </a:gs>
                <a:gs pos="100000">
                  <a:srgbClr val="FFC000"/>
                </a:gs>
              </a:gsLst>
              <a:lin ang="5400000" scaled="1"/>
            </a:gra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>
            <p:custDataLst>
              <p:tags r:id="rId6"/>
            </p:custDataLst>
          </p:nvPr>
        </p:nvSpPr>
        <p:spPr>
          <a:xfrm>
            <a:off x="8595360" y="6550223"/>
            <a:ext cx="3614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*Chiffre exprimée en nombre d’utilisateurs </a:t>
            </a:r>
            <a:endParaRPr lang="fr-FR" sz="1400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Estimations de revenus sur 3ans</a:t>
            </a:r>
            <a:endParaRPr lang="fr-FR" dirty="0"/>
          </a:p>
        </p:txBody>
      </p:sp>
      <p:graphicFrame>
        <p:nvGraphicFramePr>
          <p:cNvPr id="4" name="Graphique 3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8929983"/>
              </p:ext>
            </p:extLst>
          </p:nvPr>
        </p:nvGraphicFramePr>
        <p:xfrm>
          <a:off x="0" y="1380930"/>
          <a:ext cx="9969080" cy="5477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sp>
        <p:nvSpPr>
          <p:cNvPr id="3" name="ZoneTexte 2"/>
          <p:cNvSpPr txBox="1"/>
          <p:nvPr>
            <p:custDataLst>
              <p:tags r:id="rId4"/>
            </p:custDataLst>
          </p:nvPr>
        </p:nvSpPr>
        <p:spPr>
          <a:xfrm>
            <a:off x="8321040" y="6519446"/>
            <a:ext cx="3707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*Offre Enterprise non comptabilisée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90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697334" y="266255"/>
            <a:ext cx="8596668" cy="6877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 smtClean="0"/>
              <a:t>Estimations</a:t>
            </a:r>
            <a:endParaRPr lang="fr-FR" dirty="0"/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697334" y="954011"/>
            <a:ext cx="91788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EC2 Instances : </a:t>
            </a:r>
            <a:r>
              <a:rPr lang="fr-FR" dirty="0"/>
              <a:t>3 279 </a:t>
            </a:r>
            <a:r>
              <a:rPr lang="fr-FR" dirty="0" smtClean="0"/>
              <a:t>€ / an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Stockage : 5 To = 153,6€ </a:t>
            </a:r>
            <a:r>
              <a:rPr lang="fr-FR" dirty="0" smtClean="0"/>
              <a:t>/ mois soit </a:t>
            </a:r>
            <a:r>
              <a:rPr lang="fr-FR" dirty="0"/>
              <a:t>1 </a:t>
            </a:r>
            <a:r>
              <a:rPr lang="fr-FR" dirty="0" smtClean="0"/>
              <a:t>843,20 </a:t>
            </a:r>
            <a:r>
              <a:rPr lang="fr-FR" dirty="0"/>
              <a:t>€ /</a:t>
            </a:r>
            <a:r>
              <a:rPr lang="fr-FR" dirty="0" smtClean="0"/>
              <a:t>an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Bande </a:t>
            </a:r>
            <a:r>
              <a:rPr lang="fr-FR" dirty="0"/>
              <a:t>passante : 2 To = 184,32</a:t>
            </a:r>
            <a:r>
              <a:rPr lang="fr-FR" dirty="0" smtClean="0"/>
              <a:t>€ / mois soit </a:t>
            </a:r>
            <a:r>
              <a:rPr lang="fr-FR" dirty="0"/>
              <a:t>2 211,84 € /</a:t>
            </a:r>
            <a:r>
              <a:rPr lang="fr-FR" dirty="0" smtClean="0"/>
              <a:t>an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Pack </a:t>
            </a:r>
            <a:r>
              <a:rPr lang="fr-FR" dirty="0"/>
              <a:t>de noms de domaine pour les pays = 150€ /</a:t>
            </a:r>
            <a:r>
              <a:rPr lang="fr-FR" dirty="0" smtClean="0"/>
              <a:t>an</a:t>
            </a:r>
          </a:p>
          <a:p>
            <a:endParaRPr lang="fr-FR" dirty="0"/>
          </a:p>
          <a:p>
            <a:r>
              <a:rPr lang="fr-FR" dirty="0" smtClean="0">
                <a:solidFill>
                  <a:srgbClr val="0070C0"/>
                </a:solidFill>
              </a:rPr>
              <a:t>Récapitulatif :</a:t>
            </a:r>
            <a:r>
              <a:rPr lang="fr-FR" dirty="0"/>
              <a:t>		 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	-   </a:t>
            </a:r>
            <a:r>
              <a:rPr lang="fr-FR" dirty="0"/>
              <a:t>3 </a:t>
            </a:r>
            <a:r>
              <a:rPr lang="fr-FR" dirty="0" smtClean="0"/>
              <a:t>279</a:t>
            </a:r>
            <a:r>
              <a:rPr lang="fr-FR" dirty="0"/>
              <a:t>		| EC2 Instances</a:t>
            </a:r>
          </a:p>
          <a:p>
            <a:pPr lvl="4"/>
            <a:r>
              <a:rPr lang="fr-FR" dirty="0"/>
              <a:t>-</a:t>
            </a:r>
            <a:r>
              <a:rPr lang="fr-FR" dirty="0" smtClean="0"/>
              <a:t>  1 843,20 </a:t>
            </a:r>
            <a:r>
              <a:rPr lang="fr-FR" dirty="0"/>
              <a:t>	| STOCKAGE</a:t>
            </a:r>
          </a:p>
          <a:p>
            <a:pPr lvl="4"/>
            <a:r>
              <a:rPr lang="fr-FR" dirty="0"/>
              <a:t>-</a:t>
            </a:r>
            <a:r>
              <a:rPr lang="fr-FR" dirty="0" smtClean="0"/>
              <a:t>  2 211,84</a:t>
            </a:r>
            <a:r>
              <a:rPr lang="fr-FR" dirty="0"/>
              <a:t>	| Bande passante</a:t>
            </a:r>
          </a:p>
          <a:p>
            <a:r>
              <a:rPr lang="fr-FR" dirty="0"/>
              <a:t>		-</a:t>
            </a:r>
            <a:r>
              <a:rPr lang="fr-FR" dirty="0" smtClean="0"/>
              <a:t>     150</a:t>
            </a:r>
            <a:r>
              <a:rPr lang="fr-FR" dirty="0"/>
              <a:t>		| Nom de domaine</a:t>
            </a:r>
          </a:p>
          <a:p>
            <a:r>
              <a:rPr lang="fr-FR" dirty="0"/>
              <a:t>		</a:t>
            </a:r>
            <a:endParaRPr lang="fr-FR" dirty="0" smtClean="0"/>
          </a:p>
          <a:p>
            <a:r>
              <a:rPr lang="fr-FR" dirty="0" smtClean="0"/>
              <a:t> </a:t>
            </a:r>
            <a:r>
              <a:rPr lang="fr-FR" dirty="0"/>
              <a:t> </a:t>
            </a:r>
            <a:r>
              <a:rPr lang="fr-FR" dirty="0" smtClean="0"/>
              <a:t>        Sous-Total  - </a:t>
            </a:r>
            <a:r>
              <a:rPr lang="fr-FR" dirty="0"/>
              <a:t>7 </a:t>
            </a:r>
            <a:r>
              <a:rPr lang="fr-FR" dirty="0" smtClean="0"/>
              <a:t>484,04 </a:t>
            </a:r>
            <a:r>
              <a:rPr lang="fr-FR" dirty="0"/>
              <a:t>€ 	| Frais de mise en Production</a:t>
            </a:r>
          </a:p>
          <a:p>
            <a:r>
              <a:rPr lang="fr-FR" dirty="0"/>
              <a:t>	 </a:t>
            </a:r>
            <a:r>
              <a:rPr lang="fr-FR" dirty="0" smtClean="0"/>
              <a:t>           	+25 000		| Levée de fond BA-06</a:t>
            </a:r>
            <a:endParaRPr lang="fr-FR" dirty="0"/>
          </a:p>
          <a:p>
            <a:r>
              <a:rPr lang="fr-FR" dirty="0"/>
              <a:t>   	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Total</a:t>
            </a:r>
            <a:r>
              <a:rPr lang="fr-FR" dirty="0"/>
              <a:t>	 </a:t>
            </a:r>
            <a:r>
              <a:rPr lang="fr-FR" dirty="0" smtClean="0">
                <a:solidFill>
                  <a:srgbClr val="0070C0"/>
                </a:solidFill>
              </a:rPr>
              <a:t>17 515,96 €</a:t>
            </a:r>
            <a:r>
              <a:rPr lang="fr-FR" dirty="0"/>
              <a:t>	| </a:t>
            </a:r>
            <a:r>
              <a:rPr lang="fr-FR" dirty="0" smtClean="0"/>
              <a:t>Somme restante</a:t>
            </a:r>
            <a:endParaRPr lang="fr-FR" dirty="0"/>
          </a:p>
          <a:p>
            <a:endParaRPr lang="fr-FR" dirty="0"/>
          </a:p>
          <a:p>
            <a:endParaRPr lang="fr-FR" dirty="0" smtClean="0">
              <a:solidFill>
                <a:srgbClr val="00B050"/>
              </a:solidFill>
            </a:endParaRPr>
          </a:p>
          <a:p>
            <a:r>
              <a:rPr lang="fr-FR" dirty="0" smtClean="0">
                <a:solidFill>
                  <a:srgbClr val="0070C0"/>
                </a:solidFill>
              </a:rPr>
              <a:t>Le </a:t>
            </a:r>
            <a:r>
              <a:rPr lang="fr-FR" dirty="0">
                <a:solidFill>
                  <a:srgbClr val="0070C0"/>
                </a:solidFill>
              </a:rPr>
              <a:t>reste de la levée de fonds sera </a:t>
            </a:r>
            <a:r>
              <a:rPr lang="fr-FR" dirty="0" smtClean="0">
                <a:solidFill>
                  <a:srgbClr val="0070C0"/>
                </a:solidFill>
              </a:rPr>
              <a:t>investi </a:t>
            </a:r>
            <a:r>
              <a:rPr lang="fr-FR" dirty="0">
                <a:solidFill>
                  <a:srgbClr val="0070C0"/>
                </a:solidFill>
              </a:rPr>
              <a:t>dans </a:t>
            </a:r>
            <a:r>
              <a:rPr lang="fr-FR" dirty="0" smtClean="0">
                <a:solidFill>
                  <a:srgbClr val="0070C0"/>
                </a:solidFill>
              </a:rPr>
              <a:t>4 </a:t>
            </a:r>
            <a:r>
              <a:rPr lang="fr-FR" dirty="0">
                <a:solidFill>
                  <a:srgbClr val="0070C0"/>
                </a:solidFill>
              </a:rPr>
              <a:t>campagnes </a:t>
            </a:r>
            <a:r>
              <a:rPr lang="fr-FR" dirty="0" smtClean="0">
                <a:solidFill>
                  <a:srgbClr val="0070C0"/>
                </a:solidFill>
              </a:rPr>
              <a:t>de publicités successives chacune de 3 mois sur la première année.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cxnSp>
        <p:nvCxnSpPr>
          <p:cNvPr id="3" name="Connecteur droit 2"/>
          <p:cNvCxnSpPr/>
          <p:nvPr>
            <p:custDataLst>
              <p:tags r:id="rId4"/>
            </p:custDataLst>
          </p:nvPr>
        </p:nvCxnSpPr>
        <p:spPr>
          <a:xfrm>
            <a:off x="1678329" y="3831220"/>
            <a:ext cx="587993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>
            <p:custDataLst>
              <p:tags r:id="rId5"/>
            </p:custDataLst>
          </p:nvPr>
        </p:nvCxnSpPr>
        <p:spPr>
          <a:xfrm>
            <a:off x="1678329" y="4696290"/>
            <a:ext cx="587993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1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Publicités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580827"/>
            <a:ext cx="8596668" cy="4460536"/>
          </a:xfrm>
        </p:spPr>
        <p:txBody>
          <a:bodyPr/>
          <a:lstStyle/>
          <a:p>
            <a:r>
              <a:rPr lang="fr-FR" dirty="0" smtClean="0"/>
              <a:t>Distribution de flyers avec un système de QR Code 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Opérations parrainage sur notre site</a:t>
            </a:r>
          </a:p>
          <a:p>
            <a:endParaRPr lang="fr-FR" dirty="0"/>
          </a:p>
          <a:p>
            <a:r>
              <a:rPr lang="fr-FR" dirty="0" smtClean="0"/>
              <a:t>Publicités ciblées, écoles de Design/Multimédia,</a:t>
            </a:r>
          </a:p>
          <a:p>
            <a:pPr marL="0" indent="0">
              <a:buNone/>
            </a:pPr>
            <a:r>
              <a:rPr lang="fr-FR" dirty="0" smtClean="0"/>
              <a:t> et Professionnels.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5" y="4087335"/>
            <a:ext cx="2931043" cy="195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756" y="1437300"/>
            <a:ext cx="1810492" cy="29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fficher l'image d'origine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973" y="4541494"/>
            <a:ext cx="2140834" cy="214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Marketing moderne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580827"/>
            <a:ext cx="8596668" cy="4460536"/>
          </a:xfrm>
        </p:spPr>
        <p:txBody>
          <a:bodyPr/>
          <a:lstStyle/>
          <a:p>
            <a:r>
              <a:rPr lang="fr-FR" dirty="0" smtClean="0"/>
              <a:t>Promotion par </a:t>
            </a:r>
            <a:r>
              <a:rPr lang="fr-FR" dirty="0"/>
              <a:t>r</a:t>
            </a:r>
            <a:r>
              <a:rPr lang="fr-FR" dirty="0" smtClean="0"/>
              <a:t>éseaux sociaux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Opérations Promotionnelles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72152" y="2328324"/>
            <a:ext cx="1146606" cy="11466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820691" y="2328324"/>
            <a:ext cx="1441343" cy="11718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663967" y="2327033"/>
            <a:ext cx="1147897" cy="114789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58311" y="4471354"/>
            <a:ext cx="2583051" cy="764020"/>
          </a:xfrm>
          <a:prstGeom prst="rect">
            <a:avLst/>
          </a:prstGeom>
        </p:spPr>
      </p:pic>
      <p:sp>
        <p:nvSpPr>
          <p:cNvPr id="8" name="ZoneTexte 7"/>
          <p:cNvSpPr txBox="1"/>
          <p:nvPr>
            <p:custDataLst>
              <p:tags r:id="rId7"/>
            </p:custDataLst>
          </p:nvPr>
        </p:nvSpPr>
        <p:spPr>
          <a:xfrm>
            <a:off x="3541362" y="4530198"/>
            <a:ext cx="1952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Futura Medium" charset="0"/>
                <a:ea typeface="Futura Medium" charset="0"/>
                <a:cs typeface="Futura Medium" charset="0"/>
              </a:rPr>
              <a:t>Offre de bienvenue</a:t>
            </a:r>
            <a:endParaRPr lang="fr-FR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ZoneTexte 8"/>
          <p:cNvSpPr txBox="1"/>
          <p:nvPr>
            <p:custDataLst>
              <p:tags r:id="rId8"/>
            </p:custDataLst>
          </p:nvPr>
        </p:nvSpPr>
        <p:spPr>
          <a:xfrm>
            <a:off x="5754461" y="4550389"/>
            <a:ext cx="252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>
                <a:solidFill>
                  <a:srgbClr val="FF0000"/>
                </a:solidFill>
                <a:latin typeface="STHupo" charset="-122"/>
                <a:ea typeface="STHupo" charset="-122"/>
                <a:cs typeface="STHupo" charset="-122"/>
              </a:rPr>
              <a:t>PROMO</a:t>
            </a:r>
            <a:endParaRPr lang="fr-FR" sz="4800" dirty="0">
              <a:solidFill>
                <a:srgbClr val="FF0000"/>
              </a:solidFill>
              <a:latin typeface="STHupo" charset="-122"/>
              <a:ea typeface="STHupo" charset="-122"/>
              <a:cs typeface="STHupo" charset="-122"/>
            </a:endParaRPr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266851" y="5247656"/>
            <a:ext cx="984142" cy="9841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3201479" y="5361195"/>
            <a:ext cx="1545094" cy="9610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811864" y="5523250"/>
            <a:ext cx="1474960" cy="84810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Contact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930400"/>
            <a:ext cx="8596668" cy="1249038"/>
          </a:xfrm>
        </p:spPr>
        <p:txBody>
          <a:bodyPr/>
          <a:lstStyle/>
          <a:p>
            <a:r>
              <a:rPr lang="fr-FR" dirty="0" smtClean="0"/>
              <a:t>Le projet vous intéresse ?</a:t>
            </a:r>
          </a:p>
          <a:p>
            <a:r>
              <a:rPr lang="fr-FR" dirty="0" smtClean="0"/>
              <a:t>Une idée à proposer ?</a:t>
            </a:r>
          </a:p>
          <a:p>
            <a:r>
              <a:rPr lang="fr-FR" dirty="0" smtClean="0"/>
              <a:t>Plus d’informations ?</a:t>
            </a:r>
          </a:p>
        </p:txBody>
      </p:sp>
      <p:sp>
        <p:nvSpPr>
          <p:cNvPr id="8" name="ZoneTexte 7"/>
          <p:cNvSpPr txBox="1"/>
          <p:nvPr>
            <p:custDataLst>
              <p:tags r:id="rId3"/>
            </p:custDataLst>
          </p:nvPr>
        </p:nvSpPr>
        <p:spPr>
          <a:xfrm>
            <a:off x="2774196" y="4060556"/>
            <a:ext cx="6292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N’hésitez pas à nous contacter :</a:t>
            </a:r>
          </a:p>
          <a:p>
            <a:endParaRPr lang="fr-FR" dirty="0"/>
          </a:p>
          <a:p>
            <a:r>
              <a:rPr lang="fr-FR" dirty="0" smtClean="0"/>
              <a:t>Service commercial : </a:t>
            </a:r>
            <a:r>
              <a:rPr lang="fr-FR" dirty="0" smtClean="0">
                <a:hlinkClick r:id="rId7"/>
              </a:rPr>
              <a:t>market@transcoder.com</a:t>
            </a:r>
            <a:endParaRPr lang="fr-FR" dirty="0" smtClean="0"/>
          </a:p>
          <a:p>
            <a:r>
              <a:rPr lang="fr-FR" dirty="0" smtClean="0"/>
              <a:t>Service technique : </a:t>
            </a:r>
            <a:r>
              <a:rPr lang="fr-FR" dirty="0" smtClean="0">
                <a:hlinkClick r:id="rId8"/>
              </a:rPr>
              <a:t>technical@transcoder.com</a:t>
            </a:r>
            <a:endParaRPr lang="fr-FR" dirty="0" smtClean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2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Composition de l’équipe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801360"/>
            <a:ext cx="8596668" cy="5230811"/>
          </a:xfrm>
        </p:spPr>
        <p:txBody>
          <a:bodyPr>
            <a:normAutofit/>
          </a:bodyPr>
          <a:lstStyle/>
          <a:p>
            <a:pPr lvl="0">
              <a:buClr>
                <a:srgbClr val="353535"/>
              </a:buClr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Antonin MALFATTI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: Lead-</a:t>
            </a:r>
            <a:r>
              <a:rPr lang="fr-FR" dirty="0" err="1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Developer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 Front-end/Back-end</a:t>
            </a:r>
          </a:p>
          <a:p>
            <a:pPr marL="457200" lvl="1" indent="0">
              <a:buClr>
                <a:srgbClr val="353535"/>
              </a:buClr>
              <a:buNone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Expert technologies Web &amp; .NET, développeur Java</a:t>
            </a:r>
            <a:endParaRPr lang="fr-FR" b="1" dirty="0">
              <a:solidFill>
                <a:prstClr val="black">
                  <a:lumMod val="75000"/>
                  <a:lumOff val="25000"/>
                </a:prstClr>
              </a:solidFill>
              <a:cs typeface="CordiaUPC" panose="020B0304020202020204" pitchFamily="34" charset="-34"/>
            </a:endParaRPr>
          </a:p>
          <a:p>
            <a:pPr lvl="0">
              <a:buClr>
                <a:srgbClr val="353535"/>
              </a:buClr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Alvin MEIMOUN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: </a:t>
            </a:r>
            <a:r>
              <a:rPr lang="fr-FR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Lead-</a:t>
            </a:r>
            <a:r>
              <a:rPr lang="fr-FR" err="1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Developer</a:t>
            </a:r>
            <a:r>
              <a:rPr lang="fr-FR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 </a:t>
            </a:r>
            <a:r>
              <a:rPr lang="fr-FR" smtClean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Web/Mobile</a:t>
            </a:r>
            <a:endParaRPr lang="fr-FR" dirty="0">
              <a:solidFill>
                <a:prstClr val="black">
                  <a:lumMod val="75000"/>
                  <a:lumOff val="25000"/>
                </a:prstClr>
              </a:solidFill>
              <a:cs typeface="CordiaUPC" panose="020B0304020202020204" pitchFamily="34" charset="-34"/>
            </a:endParaRPr>
          </a:p>
          <a:p>
            <a:pPr marL="457200" lvl="1" indent="0">
              <a:buClr>
                <a:srgbClr val="353535"/>
              </a:buClr>
              <a:buNone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Expert technologies .NET, Java et technologies open source, développeur mobile</a:t>
            </a:r>
          </a:p>
          <a:p>
            <a:pPr lvl="0">
              <a:buClr>
                <a:srgbClr val="353535"/>
              </a:buClr>
            </a:pPr>
            <a:r>
              <a:rPr lang="fr-FR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Quantin</a:t>
            </a: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 BODIN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: System administration &amp; network</a:t>
            </a:r>
          </a:p>
          <a:p>
            <a:pPr marL="457200" lvl="1" indent="0">
              <a:buClr>
                <a:srgbClr val="353535"/>
              </a:buClr>
              <a:buNone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Spécialiste réseau et administrateur système</a:t>
            </a:r>
          </a:p>
          <a:p>
            <a:pPr lvl="0">
              <a:buClr>
                <a:srgbClr val="353535"/>
              </a:buClr>
            </a:pPr>
            <a:r>
              <a:rPr lang="fr-FR" b="1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Mickaël ROMANIELLO</a:t>
            </a:r>
            <a:r>
              <a:rPr lang="fr-FR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: </a:t>
            </a:r>
            <a:r>
              <a:rPr lang="fr-FR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Web/Mobile</a:t>
            </a:r>
            <a:r>
              <a:rPr lang="fr-FR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 </a:t>
            </a:r>
            <a:r>
              <a:rPr lang="fr-FR" smtClean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developer </a:t>
            </a: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&amp; Designer</a:t>
            </a:r>
          </a:p>
          <a:p>
            <a:pPr marL="457200" lvl="1" indent="0">
              <a:buClr>
                <a:srgbClr val="353535"/>
              </a:buClr>
              <a:buNone/>
            </a:pPr>
            <a:r>
              <a:rPr lang="fr-FR" dirty="0">
                <a:solidFill>
                  <a:prstClr val="black">
                    <a:lumMod val="75000"/>
                    <a:lumOff val="25000"/>
                  </a:prstClr>
                </a:solidFill>
                <a:cs typeface="CordiaUPC" panose="020B0304020202020204" pitchFamily="34" charset="-34"/>
              </a:rPr>
              <a:t>Développeur Web / Mobile &amp; Intégrateur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35" y="989865"/>
            <a:ext cx="7402822" cy="2232414"/>
          </a:xfrm>
          <a:prstGeom prst="rect">
            <a:avLst/>
          </a:prstGeom>
        </p:spPr>
      </p:pic>
      <p:sp>
        <p:nvSpPr>
          <p:cNvPr id="5" name="ZoneTexte 4"/>
          <p:cNvSpPr txBox="1"/>
          <p:nvPr>
            <p:custDataLst>
              <p:tags r:id="rId2"/>
            </p:custDataLst>
          </p:nvPr>
        </p:nvSpPr>
        <p:spPr>
          <a:xfrm>
            <a:off x="950791" y="3487118"/>
            <a:ext cx="373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MALFATTI Antonin</a:t>
            </a:r>
          </a:p>
          <a:p>
            <a:endParaRPr lang="fr-FR" sz="800" dirty="0" smtClean="0"/>
          </a:p>
          <a:p>
            <a:pPr algn="ctr"/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antonin.malfatti@transcoder.com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ZoneTexte 5"/>
          <p:cNvSpPr txBox="1"/>
          <p:nvPr>
            <p:custDataLst>
              <p:tags r:id="rId3"/>
            </p:custDataLst>
          </p:nvPr>
        </p:nvSpPr>
        <p:spPr>
          <a:xfrm>
            <a:off x="4978946" y="3481037"/>
            <a:ext cx="417662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MEIMOUN Alvin</a:t>
            </a:r>
          </a:p>
          <a:p>
            <a:endParaRPr lang="fr-FR" sz="800" dirty="0" smtClean="0"/>
          </a:p>
          <a:p>
            <a:pPr algn="ctr"/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lvin.meimoun@transcoder.com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>
            <p:custDataLst>
              <p:tags r:id="rId4"/>
            </p:custDataLst>
          </p:nvPr>
        </p:nvSpPr>
        <p:spPr>
          <a:xfrm>
            <a:off x="950791" y="4647736"/>
            <a:ext cx="37558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BODIN </a:t>
            </a:r>
            <a:r>
              <a:rPr lang="fr-FR" dirty="0" err="1" smtClean="0"/>
              <a:t>Quantin</a:t>
            </a:r>
            <a:endParaRPr lang="fr-FR" dirty="0" smtClean="0"/>
          </a:p>
          <a:p>
            <a:endParaRPr lang="fr-FR" sz="800" dirty="0" smtClean="0"/>
          </a:p>
          <a:p>
            <a:pPr algn="ctr"/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quantin.bodin@transcoder.com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ZoneTexte 7"/>
          <p:cNvSpPr txBox="1"/>
          <p:nvPr>
            <p:custDataLst>
              <p:tags r:id="rId5"/>
            </p:custDataLst>
          </p:nvPr>
        </p:nvSpPr>
        <p:spPr>
          <a:xfrm>
            <a:off x="5077330" y="4647736"/>
            <a:ext cx="39798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ROMANIELLO Mickael</a:t>
            </a:r>
          </a:p>
          <a:p>
            <a:endParaRPr lang="fr-FR" sz="800" dirty="0" smtClean="0"/>
          </a:p>
          <a:p>
            <a:pPr algn="ctr"/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m</a:t>
            </a:r>
            <a:r>
              <a:rPr lang="fr-FR" dirty="0" smtClean="0">
                <a:solidFill>
                  <a:schemeClr val="bg2">
                    <a:lumMod val="75000"/>
                  </a:schemeClr>
                </a:solidFill>
              </a:rPr>
              <a:t>ickael.romaniello@transcoder.com</a:t>
            </a:r>
            <a:endParaRPr lang="fr-FR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fr-F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Le projet Transcoder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123563"/>
            <a:ext cx="8596668" cy="3880773"/>
          </a:xfrm>
        </p:spPr>
        <p:txBody>
          <a:bodyPr/>
          <a:lstStyle/>
          <a:p>
            <a:endParaRPr lang="fr-FR" dirty="0"/>
          </a:p>
          <a:p>
            <a:r>
              <a:rPr lang="fr-FR" dirty="0"/>
              <a:t>Outil de conversion de fichiers multimédias (audio et vidéo) en ligne</a:t>
            </a:r>
          </a:p>
          <a:p>
            <a:r>
              <a:rPr lang="fr-FR" dirty="0"/>
              <a:t>Consultation des conversions</a:t>
            </a:r>
          </a:p>
          <a:p>
            <a:r>
              <a:rPr lang="fr-FR" dirty="0"/>
              <a:t>Commande et paiement sécurisés via </a:t>
            </a:r>
            <a:r>
              <a:rPr lang="fr-FR" dirty="0" err="1"/>
              <a:t>Paypal</a:t>
            </a:r>
            <a:endParaRPr lang="fr-FR" dirty="0"/>
          </a:p>
          <a:p>
            <a:r>
              <a:rPr lang="fr-FR"/>
              <a:t>Notifications</a:t>
            </a:r>
            <a:r>
              <a:rPr lang="fr-FR"/>
              <a:t> </a:t>
            </a:r>
            <a:r>
              <a:rPr lang="fr-FR" smtClean="0"/>
              <a:t>par </a:t>
            </a:r>
            <a:r>
              <a:rPr lang="fr-FR" dirty="0"/>
              <a:t>email de l’avancement des conversions.</a:t>
            </a:r>
          </a:p>
          <a:p>
            <a:r>
              <a:rPr lang="fr-FR" dirty="0"/>
              <a:t>Téléchargement des fichiers directement via notre site</a:t>
            </a:r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6" y="4197498"/>
            <a:ext cx="7621597" cy="266050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Qu’est ce qui nous différencie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77334" y="1830083"/>
            <a:ext cx="8596668" cy="3880773"/>
          </a:xfrm>
        </p:spPr>
        <p:txBody>
          <a:bodyPr/>
          <a:lstStyle/>
          <a:p>
            <a:r>
              <a:rPr lang="fr-FR" dirty="0"/>
              <a:t>Multitude de </a:t>
            </a:r>
            <a:r>
              <a:rPr lang="fr-FR" dirty="0" smtClean="0"/>
              <a:t>formats </a:t>
            </a:r>
            <a:r>
              <a:rPr lang="fr-FR" dirty="0"/>
              <a:t>de </a:t>
            </a:r>
            <a:r>
              <a:rPr lang="fr-FR" dirty="0" smtClean="0"/>
              <a:t>conversion</a:t>
            </a:r>
          </a:p>
          <a:p>
            <a:r>
              <a:rPr lang="fr-FR" dirty="0" smtClean="0"/>
              <a:t>Puissance de calcul du Cloud</a:t>
            </a:r>
          </a:p>
          <a:p>
            <a:r>
              <a:rPr lang="fr-FR" dirty="0"/>
              <a:t>Fragmentation des médias afin d’assurer une conversion rapide </a:t>
            </a:r>
            <a:endParaRPr lang="fr-FR" dirty="0" smtClean="0"/>
          </a:p>
          <a:p>
            <a:r>
              <a:rPr lang="fr-FR" dirty="0" smtClean="0"/>
              <a:t>Récupération de la conversion sur n’importe quel appareil</a:t>
            </a:r>
          </a:p>
          <a:p>
            <a:r>
              <a:rPr lang="fr-FR" dirty="0" smtClean="0"/>
              <a:t>User </a:t>
            </a:r>
            <a:r>
              <a:rPr lang="fr-FR" dirty="0" err="1" smtClean="0"/>
              <a:t>Friendly</a:t>
            </a:r>
            <a:endParaRPr lang="fr-FR" dirty="0" smtClean="0"/>
          </a:p>
          <a:p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cost</a:t>
            </a:r>
            <a:endParaRPr lang="fr-FR" dirty="0" smtClean="0"/>
          </a:p>
          <a:p>
            <a:r>
              <a:rPr lang="fr-FR" dirty="0" smtClean="0"/>
              <a:t>Système de conversion Open-Source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Technologies Innovantes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8808" y="1410159"/>
            <a:ext cx="3134070" cy="16715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68595" y="3556656"/>
            <a:ext cx="3844018" cy="128794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03499" y="1410159"/>
            <a:ext cx="2572439" cy="25724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878714" y="1930400"/>
            <a:ext cx="2193908" cy="14958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018541" y="4185012"/>
            <a:ext cx="3279031" cy="102716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298988" y="4844600"/>
            <a:ext cx="1833642" cy="214464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120475" y="4429923"/>
            <a:ext cx="1778096" cy="148234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2050" name="Picture 2" descr="Afficher l'image d'origine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095" y="5498649"/>
            <a:ext cx="3944380" cy="9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4123" y="3776505"/>
            <a:ext cx="10220222" cy="1320800"/>
          </a:xfrm>
        </p:spPr>
        <p:txBody>
          <a:bodyPr>
            <a:normAutofit/>
          </a:bodyPr>
          <a:lstStyle/>
          <a:p>
            <a:r>
              <a:rPr lang="fr-FR" sz="4800" dirty="0" smtClean="0"/>
              <a:t>PRESENTATION DE L’APPLICATION</a:t>
            </a:r>
            <a:endParaRPr lang="fr-FR" sz="4800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  <p:pic>
        <p:nvPicPr>
          <p:cNvPr id="6146" name="Picture 2" descr="Afficher l'image d'origin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97" y="480645"/>
            <a:ext cx="2775195" cy="277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Architecture Front-End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1020" y="1426028"/>
            <a:ext cx="9374078" cy="4149183"/>
          </a:xfrm>
          <a:prstGeom prst="rect">
            <a:avLst/>
          </a:prstGeom>
        </p:spPr>
      </p:pic>
      <p:sp>
        <p:nvSpPr>
          <p:cNvPr id="6" name="ZoneTexte 5"/>
          <p:cNvSpPr txBox="1"/>
          <p:nvPr>
            <p:custDataLst>
              <p:tags r:id="rId3"/>
            </p:custDataLst>
          </p:nvPr>
        </p:nvSpPr>
        <p:spPr>
          <a:xfrm>
            <a:off x="677334" y="4049485"/>
            <a:ext cx="21311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TRANSCODER.COM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Fonctionnement de l’application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7334" y="1387702"/>
            <a:ext cx="8902095" cy="4272869"/>
          </a:xfrm>
          <a:prstGeom prst="rect">
            <a:avLst/>
          </a:prstGeom>
        </p:spPr>
      </p:pic>
      <p:sp>
        <p:nvSpPr>
          <p:cNvPr id="5" name="ZoneTexte 4"/>
          <p:cNvSpPr txBox="1"/>
          <p:nvPr>
            <p:custDataLst>
              <p:tags r:id="rId3"/>
            </p:custDataLst>
          </p:nvPr>
        </p:nvSpPr>
        <p:spPr>
          <a:xfrm>
            <a:off x="1872342" y="1387702"/>
            <a:ext cx="1676401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Commande d’une conversion</a:t>
            </a:r>
            <a:endParaRPr lang="fr-FR" sz="1600" dirty="0"/>
          </a:p>
        </p:txBody>
      </p:sp>
      <p:sp>
        <p:nvSpPr>
          <p:cNvPr id="6" name="ZoneTexte 5"/>
          <p:cNvSpPr txBox="1"/>
          <p:nvPr>
            <p:custDataLst>
              <p:tags r:id="rId4"/>
            </p:custDataLst>
          </p:nvPr>
        </p:nvSpPr>
        <p:spPr>
          <a:xfrm>
            <a:off x="4551126" y="1709057"/>
            <a:ext cx="241573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70C0"/>
                </a:solidFill>
              </a:rPr>
              <a:t>Insertion de la demande dans une file d’attente</a:t>
            </a:r>
            <a:endParaRPr lang="fr-FR" sz="1600" dirty="0">
              <a:solidFill>
                <a:srgbClr val="0070C0"/>
              </a:solidFill>
            </a:endParaRPr>
          </a:p>
        </p:txBody>
      </p:sp>
      <p:sp>
        <p:nvSpPr>
          <p:cNvPr id="7" name="ZoneTexte 6"/>
          <p:cNvSpPr txBox="1"/>
          <p:nvPr>
            <p:custDataLst>
              <p:tags r:id="rId5"/>
            </p:custDataLst>
          </p:nvPr>
        </p:nvSpPr>
        <p:spPr>
          <a:xfrm>
            <a:off x="7610012" y="3231748"/>
            <a:ext cx="218713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Traitement de la pile de demandes</a:t>
            </a:r>
            <a:endParaRPr lang="fr-F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ZoneTexte 7"/>
          <p:cNvSpPr txBox="1"/>
          <p:nvPr>
            <p:custDataLst>
              <p:tags r:id="rId6"/>
            </p:custDataLst>
          </p:nvPr>
        </p:nvSpPr>
        <p:spPr>
          <a:xfrm>
            <a:off x="2079171" y="4981055"/>
            <a:ext cx="40494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</a:rPr>
              <a:t>Notification de fin de conversion par mail</a:t>
            </a:r>
            <a:endParaRPr lang="fr-FR" sz="1600" dirty="0">
              <a:solidFill>
                <a:srgbClr val="00B05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46" y="19282"/>
            <a:ext cx="2388351" cy="11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2036</TotalTime>
  <Words>865</Words>
  <Application>Microsoft Macintosh PowerPoint</Application>
  <PresentationFormat>Grand écran</PresentationFormat>
  <Paragraphs>271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8" baseType="lpstr">
      <vt:lpstr>Calibri</vt:lpstr>
      <vt:lpstr>CordiaUPC</vt:lpstr>
      <vt:lpstr>Futura Medium</vt:lpstr>
      <vt:lpstr>STHupo</vt:lpstr>
      <vt:lpstr>Trebuchet MS</vt:lpstr>
      <vt:lpstr>Wingdings 3</vt:lpstr>
      <vt:lpstr>Arial</vt:lpstr>
      <vt:lpstr>Facette</vt:lpstr>
      <vt:lpstr>Présentation PowerPoint</vt:lpstr>
      <vt:lpstr>Transcoder Inc </vt:lpstr>
      <vt:lpstr>Composition de l’équipe</vt:lpstr>
      <vt:lpstr>Le projet Transcoder</vt:lpstr>
      <vt:lpstr>Qu’est ce qui nous différencie ?</vt:lpstr>
      <vt:lpstr>Technologies Innovantes</vt:lpstr>
      <vt:lpstr>PRESENTATION DE L’APPLICATION</vt:lpstr>
      <vt:lpstr>Architecture Front-End</vt:lpstr>
      <vt:lpstr>Fonctionnement de l’application</vt:lpstr>
      <vt:lpstr>Schéma de l’architecture Serveurs</vt:lpstr>
      <vt:lpstr>Migration vers Cloud Computing : INFRA 2.0</vt:lpstr>
      <vt:lpstr>Infrastructure as a service</vt:lpstr>
      <vt:lpstr>Base de données dédiées:  RDS for SQL Server</vt:lpstr>
      <vt:lpstr>DEMONSTRATION</vt:lpstr>
      <vt:lpstr>Prévisions</vt:lpstr>
      <vt:lpstr>Evolutions possibles</vt:lpstr>
      <vt:lpstr>NOS OFFRES</vt:lpstr>
      <vt:lpstr>Offre Classic:</vt:lpstr>
      <vt:lpstr>Offre Abonnement Gold</vt:lpstr>
      <vt:lpstr>Offre Abonnement Premium</vt:lpstr>
      <vt:lpstr>Offre Enterprise</vt:lpstr>
      <vt:lpstr>NOTRE OBJECTIF</vt:lpstr>
      <vt:lpstr>Notre objectif</vt:lpstr>
      <vt:lpstr>Business model Intelligent</vt:lpstr>
      <vt:lpstr>Estimations de revenus sur 3ans</vt:lpstr>
      <vt:lpstr>Présentation PowerPoint</vt:lpstr>
      <vt:lpstr>Publicités</vt:lpstr>
      <vt:lpstr>Marketing moderne</vt:lpstr>
      <vt:lpstr>Contact</vt:lpstr>
      <vt:lpstr>Présentation PowerPoint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N5R2X</dc:creator>
  <cp:lastModifiedBy>Alvin MEIMOUN</cp:lastModifiedBy>
  <cp:revision>125</cp:revision>
  <dcterms:created xsi:type="dcterms:W3CDTF">2012-07-27T01:16:44Z</dcterms:created>
  <dcterms:modified xsi:type="dcterms:W3CDTF">2016-06-23T08:54:24Z</dcterms:modified>
</cp:coreProperties>
</file>